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5"/>
  </p:notesMasterIdLst>
  <p:sldIdLst>
    <p:sldId id="256" r:id="rId2"/>
    <p:sldId id="281" r:id="rId3"/>
    <p:sldId id="282" r:id="rId4"/>
    <p:sldId id="283" r:id="rId5"/>
    <p:sldId id="263" r:id="rId6"/>
    <p:sldId id="264" r:id="rId7"/>
    <p:sldId id="265" r:id="rId8"/>
    <p:sldId id="266" r:id="rId9"/>
    <p:sldId id="487" r:id="rId10"/>
    <p:sldId id="267" r:id="rId11"/>
    <p:sldId id="285" r:id="rId12"/>
    <p:sldId id="284" r:id="rId13"/>
    <p:sldId id="269" r:id="rId14"/>
    <p:sldId id="270" r:id="rId15"/>
    <p:sldId id="286" r:id="rId16"/>
    <p:sldId id="271" r:id="rId17"/>
    <p:sldId id="484" r:id="rId18"/>
    <p:sldId id="272" r:id="rId19"/>
    <p:sldId id="298" r:id="rId20"/>
    <p:sldId id="488" r:id="rId21"/>
    <p:sldId id="273" r:id="rId22"/>
    <p:sldId id="295" r:id="rId23"/>
    <p:sldId id="296" r:id="rId24"/>
    <p:sldId id="297" r:id="rId25"/>
    <p:sldId id="485" r:id="rId26"/>
    <p:sldId id="486" r:id="rId27"/>
    <p:sldId id="294" r:id="rId28"/>
    <p:sldId id="274" r:id="rId29"/>
    <p:sldId id="289" r:id="rId30"/>
    <p:sldId id="276" r:id="rId31"/>
    <p:sldId id="489" r:id="rId32"/>
    <p:sldId id="278" r:id="rId33"/>
    <p:sldId id="279" r:id="rId34"/>
    <p:sldId id="258" r:id="rId35"/>
    <p:sldId id="280" r:id="rId36"/>
    <p:sldId id="268" r:id="rId37"/>
    <p:sldId id="426" r:id="rId38"/>
    <p:sldId id="444" r:id="rId39"/>
    <p:sldId id="483" r:id="rId40"/>
    <p:sldId id="427" r:id="rId41"/>
    <p:sldId id="459" r:id="rId42"/>
    <p:sldId id="467" r:id="rId43"/>
    <p:sldId id="449" r:id="rId44"/>
    <p:sldId id="439" r:id="rId45"/>
    <p:sldId id="300" r:id="rId46"/>
    <p:sldId id="275" r:id="rId47"/>
    <p:sldId id="292" r:id="rId48"/>
    <p:sldId id="290" r:id="rId49"/>
    <p:sldId id="291" r:id="rId50"/>
    <p:sldId id="259" r:id="rId51"/>
    <p:sldId id="260" r:id="rId52"/>
    <p:sldId id="261" r:id="rId53"/>
    <p:sldId id="262" r:id="rId5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3"/>
    <p:restoredTop sz="96296"/>
  </p:normalViewPr>
  <p:slideViewPr>
    <p:cSldViewPr snapToGrid="0">
      <p:cViewPr varScale="1">
        <p:scale>
          <a:sx n="82" d="100"/>
          <a:sy n="82" d="100"/>
        </p:scale>
        <p:origin x="3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8627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389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cannot be used (class 3)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P2 vs P3 / Remove superfluous columns</a:t>
            </a:r>
          </a:p>
        </p:txBody>
      </p:sp>
    </p:spTree>
    <p:extLst>
      <p:ext uri="{BB962C8B-B14F-4D97-AF65-F5344CB8AC3E}">
        <p14:creationId xmlns:p14="http://schemas.microsoft.com/office/powerpoint/2010/main" val="384529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 be used (class 1)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P1 vs P2 / Fetch after Limit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2896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2292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03339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1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Shape 18"/>
          <p:cNvSpPr/>
          <p:nvPr/>
        </p:nvSpPr>
        <p:spPr>
          <a:xfrm flipV="1">
            <a:off x="21637207" y="541722"/>
            <a:ext cx="0" cy="1655378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92BC7AB-F6DD-D847-82EF-0E20512D98D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DB2B5-2A1B-4B7A-E83F-1AF7A738D9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88DA84-C6A3-75D2-C866-D9B2613A46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 userDrawn="1"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/>
          <p:nvPr/>
        </p:nvSpPr>
        <p:spPr>
          <a:xfrm flipV="1">
            <a:off x="21637207" y="541721"/>
            <a:ext cx="0" cy="1652203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9A934B2-5082-6E4B-9512-CDD5A96EB3C6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9B5CE-9DEF-9654-558F-B797806327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B56F9-3C90-43F4-4695-63156A9016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280093" y="665235"/>
            <a:ext cx="1350000" cy="135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FB6193-364F-184C-B98E-ACD6E3C46BAD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22183200" y="13050688"/>
            <a:ext cx="1590751" cy="3693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ABE47C2-BBED-D74E-BCE3-C3558F876DE1}" type="slidenum">
              <a:rPr lang="en-CH" smtClean="0"/>
              <a:pPr/>
              <a:t>‹#›</a:t>
            </a:fld>
            <a:endParaRPr lang="en-CH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2504515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22183200" y="13050000"/>
            <a:ext cx="1591200" cy="369332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DC3F8AD9-BD69-BA4B-835B-CF7B9EA86243}" type="slidenum">
              <a:rPr lang="en-CH" smtClean="0"/>
              <a:pPr/>
              <a:t>‹#›</a:t>
            </a:fld>
            <a:endParaRPr lang="en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6637B8-0073-8A9E-8D2C-B08BFCE56C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6226" y="787492"/>
            <a:ext cx="3289758" cy="109658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6933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C258EC85-26E5-2747-998B-02727880AE48}" type="slidenum">
              <a:rPr lang="en-CH" smtClean="0"/>
              <a:pPr/>
              <a:t>‹#›</a:t>
            </a:fld>
            <a:endParaRPr lang="en-CH" dirty="0"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669607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1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26" Type="http://schemas.openxmlformats.org/officeDocument/2006/relationships/image" Target="../media/image29.sv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24" Type="http://schemas.openxmlformats.org/officeDocument/2006/relationships/image" Target="../media/image27.sv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svg"/><Relationship Id="rId10" Type="http://schemas.openxmlformats.org/officeDocument/2006/relationships/image" Target="../media/image13.svg"/><Relationship Id="rId19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svg"/><Relationship Id="rId27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5.png"/><Relationship Id="rId3" Type="http://schemas.openxmlformats.org/officeDocument/2006/relationships/image" Target="../media/image36.svg"/><Relationship Id="rId7" Type="http://schemas.openxmlformats.org/officeDocument/2006/relationships/image" Target="../media/image40.jpeg"/><Relationship Id="rId12" Type="http://schemas.openxmlformats.org/officeDocument/2006/relationships/image" Target="../media/image4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3.jpeg"/><Relationship Id="rId5" Type="http://schemas.openxmlformats.org/officeDocument/2006/relationships/image" Target="../media/image38.jpeg"/><Relationship Id="rId10" Type="http://schemas.openxmlformats.org/officeDocument/2006/relationships/image" Target="../media/image42.jpeg"/><Relationship Id="rId4" Type="http://schemas.openxmlformats.org/officeDocument/2006/relationships/image" Target="../media/image37.jpeg"/><Relationship Id="rId9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5.png"/><Relationship Id="rId3" Type="http://schemas.openxmlformats.org/officeDocument/2006/relationships/image" Target="../media/image36.svg"/><Relationship Id="rId7" Type="http://schemas.openxmlformats.org/officeDocument/2006/relationships/image" Target="../media/image40.jpeg"/><Relationship Id="rId12" Type="http://schemas.openxmlformats.org/officeDocument/2006/relationships/image" Target="../media/image4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3.jpeg"/><Relationship Id="rId5" Type="http://schemas.openxmlformats.org/officeDocument/2006/relationships/image" Target="../media/image38.jpeg"/><Relationship Id="rId10" Type="http://schemas.openxmlformats.org/officeDocument/2006/relationships/image" Target="../media/image42.jpeg"/><Relationship Id="rId4" Type="http://schemas.openxmlformats.org/officeDocument/2006/relationships/image" Target="../media/image37.jpeg"/><Relationship Id="rId9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0.png"/><Relationship Id="rId7" Type="http://schemas.openxmlformats.org/officeDocument/2006/relationships/image" Target="../media/image32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40.jpeg"/><Relationship Id="rId3" Type="http://schemas.openxmlformats.org/officeDocument/2006/relationships/image" Target="../media/image36.svg"/><Relationship Id="rId7" Type="http://schemas.openxmlformats.org/officeDocument/2006/relationships/image" Target="../media/image94.pn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35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jpeg"/><Relationship Id="rId5" Type="http://schemas.openxmlformats.org/officeDocument/2006/relationships/image" Target="../media/image93.sv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41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100.png"/><Relationship Id="rId3" Type="http://schemas.openxmlformats.org/officeDocument/2006/relationships/image" Target="../media/image36.sv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99.jpeg"/><Relationship Id="rId2" Type="http://schemas.openxmlformats.org/officeDocument/2006/relationships/image" Target="../media/image35.png"/><Relationship Id="rId16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41.jpeg"/><Relationship Id="rId5" Type="http://schemas.openxmlformats.org/officeDocument/2006/relationships/image" Target="../media/image93.svg"/><Relationship Id="rId15" Type="http://schemas.openxmlformats.org/officeDocument/2006/relationships/image" Target="../media/image97.tiff"/><Relationship Id="rId10" Type="http://schemas.openxmlformats.org/officeDocument/2006/relationships/image" Target="../media/image40.jpeg"/><Relationship Id="rId19" Type="http://schemas.openxmlformats.org/officeDocument/2006/relationships/image" Target="../media/image101.svg"/><Relationship Id="rId4" Type="http://schemas.openxmlformats.org/officeDocument/2006/relationships/image" Target="../media/image92.pn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102.jpeg"/><Relationship Id="rId3" Type="http://schemas.openxmlformats.org/officeDocument/2006/relationships/image" Target="../media/image36.sv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99.jpeg"/><Relationship Id="rId2" Type="http://schemas.openxmlformats.org/officeDocument/2006/relationships/image" Target="../media/image35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41.jpeg"/><Relationship Id="rId5" Type="http://schemas.openxmlformats.org/officeDocument/2006/relationships/image" Target="../media/image93.svg"/><Relationship Id="rId15" Type="http://schemas.openxmlformats.org/officeDocument/2006/relationships/image" Target="../media/image100.png"/><Relationship Id="rId10" Type="http://schemas.openxmlformats.org/officeDocument/2006/relationships/image" Target="../media/image40.jpeg"/><Relationship Id="rId19" Type="http://schemas.openxmlformats.org/officeDocument/2006/relationships/image" Target="../media/image103.png"/><Relationship Id="rId4" Type="http://schemas.openxmlformats.org/officeDocument/2006/relationships/image" Target="../media/image92.pn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95.svg"/><Relationship Id="rId3" Type="http://schemas.openxmlformats.org/officeDocument/2006/relationships/image" Target="../media/image36.svg"/><Relationship Id="rId21" Type="http://schemas.openxmlformats.org/officeDocument/2006/relationships/image" Target="../media/image108.pn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94.png"/><Relationship Id="rId2" Type="http://schemas.openxmlformats.org/officeDocument/2006/relationships/image" Target="../media/image35.png"/><Relationship Id="rId16" Type="http://schemas.openxmlformats.org/officeDocument/2006/relationships/image" Target="../media/image105.png"/><Relationship Id="rId20" Type="http://schemas.openxmlformats.org/officeDocument/2006/relationships/image" Target="../media/image10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41.jpeg"/><Relationship Id="rId5" Type="http://schemas.openxmlformats.org/officeDocument/2006/relationships/image" Target="../media/image93.svg"/><Relationship Id="rId15" Type="http://schemas.openxmlformats.org/officeDocument/2006/relationships/image" Target="../media/image104.png"/><Relationship Id="rId10" Type="http://schemas.openxmlformats.org/officeDocument/2006/relationships/image" Target="../media/image40.jpeg"/><Relationship Id="rId19" Type="http://schemas.openxmlformats.org/officeDocument/2006/relationships/image" Target="../media/image106.JPG"/><Relationship Id="rId4" Type="http://schemas.openxmlformats.org/officeDocument/2006/relationships/image" Target="../media/image92.pn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5.png"/><Relationship Id="rId3" Type="http://schemas.openxmlformats.org/officeDocument/2006/relationships/image" Target="../media/image36.svg"/><Relationship Id="rId7" Type="http://schemas.openxmlformats.org/officeDocument/2006/relationships/image" Target="../media/image40.jpeg"/><Relationship Id="rId12" Type="http://schemas.openxmlformats.org/officeDocument/2006/relationships/image" Target="../media/image4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11" Type="http://schemas.openxmlformats.org/officeDocument/2006/relationships/image" Target="../media/image43.jpeg"/><Relationship Id="rId5" Type="http://schemas.openxmlformats.org/officeDocument/2006/relationships/image" Target="../media/image38.jpeg"/><Relationship Id="rId10" Type="http://schemas.openxmlformats.org/officeDocument/2006/relationships/image" Target="../media/image42.jpeg"/><Relationship Id="rId4" Type="http://schemas.openxmlformats.org/officeDocument/2006/relationships/image" Target="../media/image37.jpe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</a:t>
            </a:r>
            <a:r>
              <a:rPr lang="de-CH" sz="3000" dirty="0"/>
              <a:t>Gasser </a:t>
            </a:r>
            <a:r>
              <a:rPr sz="3000" dirty="0"/>
              <a:t>&lt;</a:t>
            </a:r>
            <a:r>
              <a:rPr lang="de-CH" sz="3000" dirty="0" err="1"/>
              <a:t>ralph.gasser</a:t>
            </a:r>
            <a:r>
              <a:rPr sz="3000" dirty="0"/>
              <a:t>@</a:t>
            </a:r>
            <a:r>
              <a:rPr sz="3000" dirty="0" err="1"/>
              <a:t>unibas.ch</a:t>
            </a:r>
            <a:r>
              <a:rPr sz="3000" dirty="0"/>
              <a:t>&gt;</a:t>
            </a:r>
            <a:br>
              <a:rPr sz="3000" dirty="0"/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CF8152-EB78-7E77-0656-B645BBC6B1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F9A934B2-5082-6E4B-9512-CDD5A96EB3C6}" type="slidenum">
              <a:rPr lang="en-CH" smtClean="0"/>
              <a:pPr/>
              <a:t>1</a:t>
            </a:fld>
            <a:endParaRPr lang="en-CH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ln>
                <a:noFill/>
              </a:ln>
            </p:spPr>
            <p:txBody>
              <a:bodyPr/>
              <a:lstStyle/>
              <a:p>
                <a:r>
                  <a:rPr lang="en-GB" dirty="0"/>
                  <a:t>Proximity-based Queries (NNS, FNS, Range-search etc.) are enabled by </a:t>
                </a:r>
                <a:r>
                  <a:rPr lang="en-GB" i="1" dirty="0">
                    <a:solidFill>
                      <a:schemeClr val="accent5"/>
                    </a:solidFill>
                  </a:rPr>
                  <a:t>functions</a:t>
                </a:r>
                <a:r>
                  <a:rPr lang="en-GB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(e.g., Euclidean distance)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 evaluation is integrated into </a:t>
                </a:r>
                <a:r>
                  <a:rPr lang="en-GB" i="1" dirty="0">
                    <a:solidFill>
                      <a:schemeClr val="accent5"/>
                    </a:solidFill>
                  </a:rPr>
                  <a:t>relational algebra </a:t>
                </a:r>
                <a:r>
                  <a:rPr lang="en-GB" i="1" dirty="0">
                    <a:solidFill>
                      <a:schemeClr val="tx1"/>
                    </a:solidFill>
                  </a:rPr>
                  <a:t>as an </a:t>
                </a:r>
                <a:r>
                  <a:rPr lang="en-GB" i="1" dirty="0">
                    <a:solidFill>
                      <a:schemeClr val="accent5"/>
                    </a:solidFill>
                  </a:rPr>
                  <a:t>extended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de-CH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de-CH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  <a:r>
                  <a:rPr lang="en-GB" i="1" dirty="0">
                    <a:solidFill>
                      <a:schemeClr val="accent5"/>
                    </a:solidFill>
                  </a:rPr>
                  <a:t>  </a:t>
                </a:r>
              </a:p>
              <a:p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 Operator tree can be manipulated (e.g., index replacement)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Functions themselves are </a:t>
                </a:r>
                <a:r>
                  <a:rPr lang="en-GB" i="1" dirty="0">
                    <a:solidFill>
                      <a:schemeClr val="accent5"/>
                    </a:solidFill>
                  </a:rPr>
                  <a:t>first-class citizens </a:t>
                </a:r>
                <a:r>
                  <a:rPr lang="en-GB" dirty="0">
                    <a:solidFill>
                      <a:schemeClr val="tx1"/>
                    </a:solidFill>
                  </a:rPr>
                  <a:t>of the DBMS and allow for optimization</a:t>
                </a:r>
                <a:endParaRPr lang="en-GB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Functions are part of the DBMS catalogue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Different physical implementations may exist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blipFill>
                <a:blip r:embed="rId2"/>
                <a:stretch>
                  <a:fillRect l="-2615" t="-782" r="-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305346" y="71364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305346" y="82405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305346" y="93446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305346" y="104487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305346" y="11552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518326" y="79315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518326" y="90356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8326" y="101397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518326" y="112438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518326" y="12348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92367" y="8240554"/>
            <a:ext cx="951722" cy="3003333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4806220" y="9382560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blipFill>
                <a:blip r:embed="rId3"/>
                <a:stretch>
                  <a:fillRect l="-370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19983904" y="9506858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19983904" y="1064895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19983904" y="1171963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83904" y="72583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4198421" y="3005744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/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C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[0,0,0]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15DE93-636B-6CD1-81E7-1AC69D2E5A79}"/>
              </a:ext>
            </a:extLst>
          </p:cNvPr>
          <p:cNvSpPr txBox="1"/>
          <p:nvPr/>
        </p:nvSpPr>
        <p:spPr>
          <a:xfrm>
            <a:off x="17845036" y="4368264"/>
            <a:ext cx="119904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F17EC-B764-EBBF-FEB2-2A71296794A1}"/>
              </a:ext>
            </a:extLst>
          </p:cNvPr>
          <p:cNvSpPr txBox="1"/>
          <p:nvPr/>
        </p:nvSpPr>
        <p:spPr>
          <a:xfrm>
            <a:off x="17819373" y="6323837"/>
            <a:ext cx="138018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Physical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8CE06-5D54-1375-7144-F1845795A255}"/>
              </a:ext>
            </a:extLst>
          </p:cNvPr>
          <p:cNvSpPr txBox="1"/>
          <p:nvPr/>
        </p:nvSpPr>
        <p:spPr>
          <a:xfrm>
            <a:off x="17969297" y="220994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E7A71-26EC-6249-3A79-22AC89FAD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/>
      <p:bldP spid="13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459460"/>
            <a:ext cx="5760720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covers a specific edge case </a:t>
            </a:r>
            <a:b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D6387E-603C-74E5-B640-7671DED2952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766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1A18E-AD20-232C-61B7-7DE1E461464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16313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2AD02-93A4-C4E2-3E52-8F80A4F0768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631371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8162B-2902-1A8E-5EE6-5628DCC37DD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861840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20E6BC-ADF3-06F6-F8AA-ABBB95394C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8861840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87E54-FDE6-3593-F857-3D414915C62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8861840" y="739371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6283D-E03A-EE42-271F-A226B7C4DE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3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physical implementation of a distance function (e.g., executed as a SIMD optimised version)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C0E04-D4BC-5D49-29D3-6BDDF55565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1960854" y="6498339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7777140" y="4039741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57680" y="4409920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777140" y="5205009"/>
            <a:ext cx="7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C18C1B-0C7E-BF42-50C1-5E818E909351}"/>
              </a:ext>
            </a:extLst>
          </p:cNvPr>
          <p:cNvCxnSpPr>
            <a:cxnSpLocks/>
          </p:cNvCxnSpPr>
          <p:nvPr/>
        </p:nvCxnSpPr>
        <p:spPr>
          <a:xfrm flipV="1">
            <a:off x="19709635" y="5261328"/>
            <a:ext cx="680251" cy="55228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5ACD2C-1B24-B6B1-7981-DCB1A71DBDE3}"/>
              </a:ext>
            </a:extLst>
          </p:cNvPr>
          <p:cNvCxnSpPr>
            <a:cxnSpLocks/>
          </p:cNvCxnSpPr>
          <p:nvPr/>
        </p:nvCxnSpPr>
        <p:spPr>
          <a:xfrm>
            <a:off x="19709635" y="6034254"/>
            <a:ext cx="699301" cy="49183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F45C79-2C8E-8FAF-740A-28F986F4BA41}"/>
              </a:ext>
            </a:extLst>
          </p:cNvPr>
          <p:cNvSpPr/>
          <p:nvPr/>
        </p:nvSpPr>
        <p:spPr>
          <a:xfrm>
            <a:off x="20870997" y="4863783"/>
            <a:ext cx="2652263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BF667-FC66-B8BD-F348-0DA1D5A084B5}"/>
              </a:ext>
            </a:extLst>
          </p:cNvPr>
          <p:cNvSpPr/>
          <p:nvPr/>
        </p:nvSpPr>
        <p:spPr>
          <a:xfrm>
            <a:off x="20845155" y="6167333"/>
            <a:ext cx="2678145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4BF0338-5CFF-A234-32A1-462F4CD960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4" grpId="0" animBg="1"/>
      <p:bldP spid="45" grpId="0" animBg="1"/>
      <p:bldP spid="46" grpId="0" animBg="1"/>
      <p:bldP spid="48" grpId="0" animBg="1"/>
      <p:bldP spid="75" grpId="0" animBg="1"/>
      <p:bldP spid="77" grpId="0" animBg="1"/>
      <p:bldP spid="78" grpId="0" animBg="1"/>
      <p:bldP spid="79" grpId="0" animBg="1"/>
      <p:bldP spid="96" grpId="0"/>
      <p:bldP spid="97" grpId="0"/>
      <p:bldP spid="98" grpId="0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309799" cy="9720413"/>
          </a:xfrm>
        </p:spPr>
        <p:txBody>
          <a:bodyPr/>
          <a:lstStyle/>
          <a:p>
            <a:r>
              <a:rPr lang="en-GB" dirty="0"/>
              <a:t>High-Dimensional Indexes often trade </a:t>
            </a:r>
            <a:r>
              <a:rPr lang="en-GB" i="1" dirty="0">
                <a:solidFill>
                  <a:schemeClr val="accent5"/>
                </a:solidFill>
              </a:rPr>
              <a:t>results quality </a:t>
            </a:r>
            <a:r>
              <a:rPr lang="en-GB" dirty="0"/>
              <a:t>with </a:t>
            </a:r>
            <a:r>
              <a:rPr lang="en-GB" i="1" dirty="0">
                <a:solidFill>
                  <a:schemeClr val="accent5"/>
                </a:solidFill>
              </a:rPr>
              <a:t>execution time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Trade-off between cost factors (CPU, IO etc.)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trade-off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and take it into account during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planning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model including quality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Cost policy to express user preference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Mechanism to empirically estimate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”quality cost”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of using an index based on metrics such as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recall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or </a:t>
            </a:r>
            <a:r>
              <a:rPr lang="en-GB" dirty="0" err="1">
                <a:solidFill>
                  <a:schemeClr val="accent5"/>
                </a:solidFill>
                <a:sym typeface="Wingdings" pitchFamily="2" charset="2"/>
              </a:rPr>
              <a:t>nDCG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(Thesis)</a:t>
            </a:r>
            <a:endParaRPr lang="en-GB" dirty="0">
              <a:solidFill>
                <a:schemeClr val="accent5"/>
              </a:solidFill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𝐶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2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3"/>
                <a:stretch>
                  <a:fillRect l="-1224" r="-2041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,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blipFill>
                <a:blip r:embed="rId4"/>
                <a:stretch>
                  <a:fillRect l="-9942" t="-148305" r="-1297" b="-2033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716FC-4201-2D4D-0609-F1C812F365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Comparing Two Execution Plans</a:t>
            </a:r>
            <a:endParaRPr lang="en-CH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CEAE84-D3EB-EBB3-72B5-C19179394A6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584890" y="3542494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6C24C-EAEF-A0B6-D0AC-CE9EB545A036}"/>
              </a:ext>
            </a:extLst>
          </p:cNvPr>
          <p:cNvSpPr/>
          <p:nvPr/>
        </p:nvSpPr>
        <p:spPr>
          <a:xfrm>
            <a:off x="1765430" y="3912673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25958-4594-C989-CD37-A6FCC5C9BCEC}"/>
              </a:ext>
            </a:extLst>
          </p:cNvPr>
          <p:cNvSpPr/>
          <p:nvPr/>
        </p:nvSpPr>
        <p:spPr>
          <a:xfrm>
            <a:off x="1765423" y="5212795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08ACE-69D5-2563-8BCA-F79B1141F4F4}"/>
              </a:ext>
            </a:extLst>
          </p:cNvPr>
          <p:cNvSpPr/>
          <p:nvPr/>
        </p:nvSpPr>
        <p:spPr>
          <a:xfrm>
            <a:off x="1765419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87E9C-5EAD-987C-872A-8EAF549FC3BE}"/>
              </a:ext>
            </a:extLst>
          </p:cNvPr>
          <p:cNvSpPr/>
          <p:nvPr/>
        </p:nvSpPr>
        <p:spPr>
          <a:xfrm>
            <a:off x="1765430" y="7680561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78C50-5ABD-5D41-B002-B404A0B1581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584887" y="4707762"/>
            <a:ext cx="3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3FF53-CEF9-3C16-216E-8B34C3806C6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584885" y="6007884"/>
            <a:ext cx="2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583CC5-2ADE-99DF-27A5-DB2D6209533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584885" y="7175528"/>
            <a:ext cx="7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D9C5C-C662-4120-B29C-286ADA814A38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84892" y="8475650"/>
            <a:ext cx="0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3CEAE-97CB-11E2-3788-884A2ED3125B}"/>
              </a:ext>
            </a:extLst>
          </p:cNvPr>
          <p:cNvSpPr/>
          <p:nvPr/>
        </p:nvSpPr>
        <p:spPr>
          <a:xfrm>
            <a:off x="13905739" y="396604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F4FCC7-690A-C475-C2D6-1F634B62609A}"/>
              </a:ext>
            </a:extLst>
          </p:cNvPr>
          <p:cNvSpPr/>
          <p:nvPr/>
        </p:nvSpPr>
        <p:spPr>
          <a:xfrm>
            <a:off x="13905739" y="515868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2FD6C-C9E0-E11B-D2C0-A89AC34B3412}"/>
              </a:ext>
            </a:extLst>
          </p:cNvPr>
          <p:cNvSpPr/>
          <p:nvPr/>
        </p:nvSpPr>
        <p:spPr>
          <a:xfrm>
            <a:off x="13905730" y="6351315"/>
            <a:ext cx="3638893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0F766-41E9-F7EB-7ED4-1C31082F6786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15725205" y="4761138"/>
            <a:ext cx="0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20D51-EED5-DEA8-54B7-AFAC8BC44E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15725177" y="5953771"/>
            <a:ext cx="28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FD56BF-44F0-DDD5-6F1E-B9C765CE4AC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725177" y="7146404"/>
            <a:ext cx="0" cy="39239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/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blipFill>
                <a:blip r:embed="rId2"/>
                <a:stretch>
                  <a:fillRect l="-557" b="-195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/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=(0,0.2,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blipFill>
                <a:blip r:embed="rId3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/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blipFill>
                <a:blip r:embed="rId4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/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blipFill>
                <a:blip r:embed="rId5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/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=(0.1,0.1, 0, 0.8)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blipFill>
                <a:blip r:embed="rId6"/>
                <a:stretch>
                  <a:fillRect l="-46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/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blipFill>
                <a:blip r:embed="rId7"/>
                <a:stretch>
                  <a:fillRect l="-499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/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=(0,1.01,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blipFill>
                <a:blip r:embed="rId8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6B5F53-710B-66B2-B6A3-B3CB05B42F79}"/>
              </a:ext>
            </a:extLst>
          </p:cNvPr>
          <p:cNvCxnSpPr>
            <a:cxnSpLocks/>
          </p:cNvCxnSpPr>
          <p:nvPr/>
        </p:nvCxnSpPr>
        <p:spPr>
          <a:xfrm flipH="1">
            <a:off x="15725177" y="3593958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/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=(1.0,0.25,0.5,0)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blipFill>
                <a:blip r:embed="rId9"/>
                <a:stretch>
                  <a:fillRect l="-750" r="-2250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/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=(0.3,0.16,0.5,0.8)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blipFill>
                <a:blip r:embed="rId10"/>
                <a:stretch>
                  <a:fillRect l="-230" r="-1613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 0)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1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/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=1.0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=0.3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raphic 109" descr="Tick with solid fill">
            <a:extLst>
              <a:ext uri="{FF2B5EF4-FFF2-40B4-BE49-F238E27FC236}">
                <a16:creationId xmlns:a16="http://schemas.microsoft.com/office/drawing/2014/main" id="{ABBBFC17-A185-B624-B8ED-DDD7F0421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70568" y="11648343"/>
            <a:ext cx="505033" cy="505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/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0,1)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blipFill>
                <a:blip r:embed="rId16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=1.1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0C6C4DAA-A8DF-A7F3-FF73-8389919E07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53469" y="11723013"/>
            <a:ext cx="505033" cy="505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BB341-786A-7E01-95E3-9F4AE4A54E7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7" grpId="0"/>
      <p:bldP spid="108" grpId="0"/>
      <p:bldP spid="108" grpId="1"/>
      <p:bldP spid="111" grpId="0"/>
      <p:bldP spid="1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F0583F-EC00-CB42-F96B-4E0B6A8C5A02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5497175" y="4395343"/>
            <a:ext cx="5560219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0DF5-C6D3-E640-678F-D6AE1DCCA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1426129" cy="8906509"/>
          </a:xfrm>
        </p:spPr>
        <p:txBody>
          <a:bodyPr/>
          <a:lstStyle/>
          <a:p>
            <a:r>
              <a:rPr lang="en-GB" i="1" dirty="0">
                <a:solidFill>
                  <a:schemeClr val="accent5"/>
                </a:solidFill>
              </a:rPr>
              <a:t>Incremental changes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persistence</a:t>
            </a:r>
            <a:r>
              <a:rPr lang="en-GB" dirty="0"/>
              <a:t> are not systematically considered in High-Dimensional index research (with exceptions, e.g., NV-Tree [1])</a:t>
            </a:r>
          </a:p>
          <a:p>
            <a:endParaRPr lang="en-GB" dirty="0"/>
          </a:p>
          <a:p>
            <a:r>
              <a:rPr lang="en-GB" dirty="0"/>
              <a:t>To support such indexes at a system level, every index must implement: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write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failure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explicit state </a:t>
            </a:r>
            <a:r>
              <a:rPr lang="en-GB" dirty="0" err="1"/>
              <a:t>w.r.t.</a:t>
            </a:r>
            <a:r>
              <a:rPr lang="en-GB" dirty="0"/>
              <a:t> to its availability for a query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We also propose a </a:t>
            </a:r>
            <a:r>
              <a:rPr lang="en-GB" i="1" dirty="0">
                <a:solidFill>
                  <a:schemeClr val="accent5"/>
                </a:solidFill>
              </a:rPr>
              <a:t>non-blocking rebuild </a:t>
            </a:r>
            <a:r>
              <a:rPr lang="en-GB" dirty="0"/>
              <a:t>mechanism that exploits properties of snapshot isolation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/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WRITEM(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blipFill>
                <a:blip r:embed="rId2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/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/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D6068-BE7F-C11F-8D45-11467CF3AC9C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17273587" y="2312179"/>
            <a:ext cx="0" cy="118646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9FE85-EF5F-3743-74C2-8DB0E27E9BB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7273587" y="4174001"/>
            <a:ext cx="0" cy="90896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/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ℐ</m:t>
                      </m:r>
                    </m:oMath>
                  </m:oMathPara>
                </a14:m>
                <a:endParaRPr kumimoji="0" lang="en-GB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0E333-4808-2237-CD7D-F5E2FE9A1D0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83312" y="3836320"/>
            <a:ext cx="1609726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09D05-5566-5CDF-97D5-E0513101D490}"/>
              </a:ext>
            </a:extLst>
          </p:cNvPr>
          <p:cNvSpPr/>
          <p:nvPr/>
        </p:nvSpPr>
        <p:spPr>
          <a:xfrm>
            <a:off x="15982950" y="8587033"/>
            <a:ext cx="219075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6C309-3AFC-CDE9-FFD1-C45CC37A8809}"/>
              </a:ext>
            </a:extLst>
          </p:cNvPr>
          <p:cNvSpPr/>
          <p:nvPr/>
        </p:nvSpPr>
        <p:spPr>
          <a:xfrm>
            <a:off x="20693062" y="8603577"/>
            <a:ext cx="2190750" cy="7950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F8515-B408-98A1-AB4F-CFA869D8B5C2}"/>
              </a:ext>
            </a:extLst>
          </p:cNvPr>
          <p:cNvSpPr/>
          <p:nvPr/>
        </p:nvSpPr>
        <p:spPr>
          <a:xfrm>
            <a:off x="18502312" y="10482472"/>
            <a:ext cx="2190750" cy="795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3C01E-D086-FCFC-ED23-B96769EB71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8173700" y="8984578"/>
            <a:ext cx="2519362" cy="16544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BBC04-A557-A959-B8F3-177FB96FDF35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>
            <a:off x="17078325" y="9382122"/>
            <a:ext cx="1423987" cy="1497895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D0B9ED-3654-FB36-6FD1-630D408E1D54}"/>
              </a:ext>
            </a:extLst>
          </p:cNvPr>
          <p:cNvCxnSpPr>
            <a:cxnSpLocks/>
            <a:stCxn id="23" idx="3"/>
            <a:endCxn id="22" idx="2"/>
          </p:cNvCxnSpPr>
          <p:nvPr/>
        </p:nvCxnSpPr>
        <p:spPr>
          <a:xfrm flipV="1">
            <a:off x="20693062" y="9398666"/>
            <a:ext cx="1095375" cy="1481351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3E465601-26E9-1C9A-544C-9853A351A006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17054516" y="9411723"/>
            <a:ext cx="1447797" cy="1468295"/>
          </a:xfrm>
          <a:prstGeom prst="curvedConnector2">
            <a:avLst/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AA27361-778F-AE36-BC03-B269C8B9D43A}"/>
              </a:ext>
            </a:extLst>
          </p:cNvPr>
          <p:cNvCxnSpPr>
            <a:cxnSpLocks/>
            <a:stCxn id="22" idx="0"/>
            <a:endCxn id="21" idx="0"/>
          </p:cNvCxnSpPr>
          <p:nvPr/>
        </p:nvCxnSpPr>
        <p:spPr>
          <a:xfrm rot="16200000" flipV="1">
            <a:off x="19425109" y="6240249"/>
            <a:ext cx="16544" cy="4710112"/>
          </a:xfrm>
          <a:prstGeom prst="curvedConnector3">
            <a:avLst>
              <a:gd name="adj1" fmla="val 4821047"/>
            </a:avLst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11FC4BE-FE65-F4FA-D1DD-F603B6C19478}"/>
              </a:ext>
            </a:extLst>
          </p:cNvPr>
          <p:cNvSpPr/>
          <p:nvPr/>
        </p:nvSpPr>
        <p:spPr>
          <a:xfrm>
            <a:off x="15497175" y="7020453"/>
            <a:ext cx="7734002" cy="44405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C2E20F-45F9-08C5-6D83-683997F60F07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1057394" y="4395343"/>
            <a:ext cx="2173783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42AC3F-9F32-F830-ABD8-C47AA89C6B73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/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blipFill>
                <a:blip r:embed="rId6"/>
                <a:stretch>
                  <a:fillRect t="-10526" b="-263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/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blipFill>
                <a:blip r:embed="rId7"/>
                <a:stretch>
                  <a:fillRect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/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𝐶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blipFill>
                <a:blip r:embed="rId8"/>
                <a:stretch>
                  <a:fillRect t="-13514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86FA7-10FF-B32E-1460-02EB8366EC07}"/>
              </a:ext>
            </a:extLst>
          </p:cNvPr>
          <p:cNvCxnSpPr>
            <a:cxnSpLocks/>
            <a:stCxn id="7" idx="3"/>
            <a:endCxn id="17" idx="3"/>
          </p:cNvCxnSpPr>
          <p:nvPr/>
        </p:nvCxnSpPr>
        <p:spPr>
          <a:xfrm flipV="1">
            <a:off x="18883312" y="4231609"/>
            <a:ext cx="1775022" cy="1189038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97F77-D99D-E940-1309-A3C1B76BA5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7" grpId="0" animBg="1"/>
      <p:bldP spid="21" grpId="0" animBg="1"/>
      <p:bldP spid="22" grpId="0" animBg="1"/>
      <p:bldP spid="23" grpId="0" animBg="1"/>
      <p:bldP spid="53" grpId="0" animBg="1"/>
      <p:bldP spid="8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>
            <a:extLst>
              <a:ext uri="{FF2B5EF4-FFF2-40B4-BE49-F238E27FC236}">
                <a16:creationId xmlns:a16="http://schemas.microsoft.com/office/drawing/2014/main" id="{D07852F4-63EB-F40D-3CF8-A2510CD7BB17}"/>
              </a:ext>
            </a:extLst>
          </p:cNvPr>
          <p:cNvSpPr txBox="1"/>
          <p:nvPr/>
        </p:nvSpPr>
        <p:spPr>
          <a:xfrm>
            <a:off x="12909600" y="10038761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C9B72-86C7-0F1B-F34C-0DC8D09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Example: Write Model for a VA file [1]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C6D0F0-1D1A-C154-0D75-E4EED09B214D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239F69-0E8D-978E-6FD4-52086DC3D0EE}"/>
              </a:ext>
            </a:extLst>
          </p:cNvPr>
          <p:cNvCxnSpPr>
            <a:cxnSpLocks/>
          </p:cNvCxnSpPr>
          <p:nvPr/>
        </p:nvCxnSpPr>
        <p:spPr>
          <a:xfrm>
            <a:off x="1413387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52843A-D676-D701-0950-4994C034703A}"/>
              </a:ext>
            </a:extLst>
          </p:cNvPr>
          <p:cNvCxnSpPr>
            <a:cxnSpLocks/>
          </p:cNvCxnSpPr>
          <p:nvPr/>
        </p:nvCxnSpPr>
        <p:spPr>
          <a:xfrm>
            <a:off x="1484671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D6BA80-1D59-B5FB-9188-2D3D4CD0F088}"/>
              </a:ext>
            </a:extLst>
          </p:cNvPr>
          <p:cNvCxnSpPr>
            <a:cxnSpLocks/>
          </p:cNvCxnSpPr>
          <p:nvPr/>
        </p:nvCxnSpPr>
        <p:spPr>
          <a:xfrm>
            <a:off x="1549072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F042DD-88DA-A541-87CB-50D5326553DC}"/>
              </a:ext>
            </a:extLst>
          </p:cNvPr>
          <p:cNvCxnSpPr>
            <a:cxnSpLocks/>
          </p:cNvCxnSpPr>
          <p:nvPr/>
        </p:nvCxnSpPr>
        <p:spPr>
          <a:xfrm>
            <a:off x="1620356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A69F3-6403-6723-D847-F31C550FFFD5}"/>
              </a:ext>
            </a:extLst>
          </p:cNvPr>
          <p:cNvCxnSpPr>
            <a:cxnSpLocks/>
          </p:cNvCxnSpPr>
          <p:nvPr/>
        </p:nvCxnSpPr>
        <p:spPr>
          <a:xfrm>
            <a:off x="1691640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2A096B-0808-8103-D0A9-50C3E4E84B5C}"/>
              </a:ext>
            </a:extLst>
          </p:cNvPr>
          <p:cNvCxnSpPr>
            <a:cxnSpLocks/>
          </p:cNvCxnSpPr>
          <p:nvPr/>
        </p:nvCxnSpPr>
        <p:spPr>
          <a:xfrm>
            <a:off x="1764890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DE87F-FED8-CC76-B95C-96AE958FE3F7}"/>
              </a:ext>
            </a:extLst>
          </p:cNvPr>
          <p:cNvCxnSpPr>
            <a:cxnSpLocks/>
          </p:cNvCxnSpPr>
          <p:nvPr/>
        </p:nvCxnSpPr>
        <p:spPr>
          <a:xfrm>
            <a:off x="1836174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010C37-290C-DF2B-C6B3-4930D4DB077F}"/>
              </a:ext>
            </a:extLst>
          </p:cNvPr>
          <p:cNvCxnSpPr>
            <a:cxnSpLocks/>
          </p:cNvCxnSpPr>
          <p:nvPr/>
        </p:nvCxnSpPr>
        <p:spPr>
          <a:xfrm>
            <a:off x="1907458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4F1080-F257-2BCB-2FA2-6234CB0902E1}"/>
              </a:ext>
            </a:extLst>
          </p:cNvPr>
          <p:cNvCxnSpPr>
            <a:cxnSpLocks/>
          </p:cNvCxnSpPr>
          <p:nvPr/>
        </p:nvCxnSpPr>
        <p:spPr>
          <a:xfrm>
            <a:off x="1980708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8C24B-EB4B-B7D5-AE86-A47DCF2AB021}"/>
              </a:ext>
            </a:extLst>
          </p:cNvPr>
          <p:cNvCxnSpPr>
            <a:cxnSpLocks/>
          </p:cNvCxnSpPr>
          <p:nvPr/>
        </p:nvCxnSpPr>
        <p:spPr>
          <a:xfrm>
            <a:off x="2051992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B809A6-9645-2F37-C345-8A6F129C5CAC}"/>
              </a:ext>
            </a:extLst>
          </p:cNvPr>
          <p:cNvCxnSpPr>
            <a:cxnSpLocks/>
          </p:cNvCxnSpPr>
          <p:nvPr/>
        </p:nvCxnSpPr>
        <p:spPr>
          <a:xfrm>
            <a:off x="2123276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70FD28-2F3B-3228-F8F1-F1245A8E525B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2D2577-D9A4-C59F-59CA-E88E9DC666A4}"/>
              </a:ext>
            </a:extLst>
          </p:cNvPr>
          <p:cNvCxnSpPr>
            <a:cxnSpLocks/>
          </p:cNvCxnSpPr>
          <p:nvPr/>
        </p:nvCxnSpPr>
        <p:spPr>
          <a:xfrm>
            <a:off x="13421032" y="493087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E2F5BE-7051-EF8A-B645-343A8C643C4D}"/>
              </a:ext>
            </a:extLst>
          </p:cNvPr>
          <p:cNvCxnSpPr>
            <a:cxnSpLocks/>
          </p:cNvCxnSpPr>
          <p:nvPr/>
        </p:nvCxnSpPr>
        <p:spPr>
          <a:xfrm>
            <a:off x="13421032" y="5673212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068A84-7B21-DEDE-C43E-F8B6A72D85F2}"/>
              </a:ext>
            </a:extLst>
          </p:cNvPr>
          <p:cNvCxnSpPr>
            <a:cxnSpLocks/>
          </p:cNvCxnSpPr>
          <p:nvPr/>
        </p:nvCxnSpPr>
        <p:spPr>
          <a:xfrm>
            <a:off x="13421032" y="638605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CDA9D2-5CB2-0848-94C5-2B6FA8CFB9C6}"/>
              </a:ext>
            </a:extLst>
          </p:cNvPr>
          <p:cNvCxnSpPr>
            <a:cxnSpLocks/>
          </p:cNvCxnSpPr>
          <p:nvPr/>
        </p:nvCxnSpPr>
        <p:spPr>
          <a:xfrm>
            <a:off x="13421032" y="7098889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9F6BF0-2707-EF4D-59DF-B2373CBFBDC2}"/>
              </a:ext>
            </a:extLst>
          </p:cNvPr>
          <p:cNvCxnSpPr>
            <a:cxnSpLocks/>
          </p:cNvCxnSpPr>
          <p:nvPr/>
        </p:nvCxnSpPr>
        <p:spPr>
          <a:xfrm>
            <a:off x="13421032" y="7831393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592F25-87EF-DEEB-EDD9-A84A2A766906}"/>
              </a:ext>
            </a:extLst>
          </p:cNvPr>
          <p:cNvCxnSpPr>
            <a:cxnSpLocks/>
          </p:cNvCxnSpPr>
          <p:nvPr/>
        </p:nvCxnSpPr>
        <p:spPr>
          <a:xfrm>
            <a:off x="13421032" y="8544231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D2526D-DBE2-4E7F-42B1-560331708A86}"/>
              </a:ext>
            </a:extLst>
          </p:cNvPr>
          <p:cNvCxnSpPr>
            <a:cxnSpLocks/>
          </p:cNvCxnSpPr>
          <p:nvPr/>
        </p:nvCxnSpPr>
        <p:spPr>
          <a:xfrm>
            <a:off x="13421032" y="925707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F5D332-EF10-CC88-3EE7-12256BEF0916}"/>
              </a:ext>
            </a:extLst>
          </p:cNvPr>
          <p:cNvCxnSpPr>
            <a:cxnSpLocks/>
          </p:cNvCxnSpPr>
          <p:nvPr/>
        </p:nvCxnSpPr>
        <p:spPr>
          <a:xfrm>
            <a:off x="13421032" y="993058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7818F2-A2A7-15B9-5A30-D205CA4D2FE0}"/>
              </a:ext>
            </a:extLst>
          </p:cNvPr>
          <p:cNvCxnSpPr>
            <a:cxnSpLocks/>
          </p:cNvCxnSpPr>
          <p:nvPr/>
        </p:nvCxnSpPr>
        <p:spPr>
          <a:xfrm>
            <a:off x="13421032" y="10643418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231A3A-8A6D-7EA1-A48A-941F141B2851}"/>
              </a:ext>
            </a:extLst>
          </p:cNvPr>
          <p:cNvCxnSpPr>
            <a:cxnSpLocks/>
          </p:cNvCxnSpPr>
          <p:nvPr/>
        </p:nvCxnSpPr>
        <p:spPr>
          <a:xfrm>
            <a:off x="13421032" y="1135625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59AD92-B600-E387-9B90-C12714C7EA8C}"/>
              </a:ext>
            </a:extLst>
          </p:cNvPr>
          <p:cNvGrpSpPr/>
          <p:nvPr/>
        </p:nvGrpSpPr>
        <p:grpSpPr>
          <a:xfrm>
            <a:off x="6220508" y="3251704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CEA0AC-9A2D-4D30-C5BC-3B053234DF91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6FD041-B04A-8B9E-FBA9-FE528B42264A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350FEA-082E-A074-37A4-58D8AF96A28C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2A86DED-5D27-1217-E513-89291AE7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A7D06AB-A304-2E54-5610-4B42CE7EA46D}"/>
              </a:ext>
            </a:extLst>
          </p:cNvPr>
          <p:cNvSpPr txBox="1"/>
          <p:nvPr/>
        </p:nvSpPr>
        <p:spPr>
          <a:xfrm>
            <a:off x="13571700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206A0E-E29C-6FB9-994F-CA70D71CA2AF}"/>
              </a:ext>
            </a:extLst>
          </p:cNvPr>
          <p:cNvSpPr txBox="1"/>
          <p:nvPr/>
        </p:nvSpPr>
        <p:spPr>
          <a:xfrm flipH="1">
            <a:off x="14315010" y="11379600"/>
            <a:ext cx="24872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66A3B8-E437-D8C6-A4F7-1BB0CD9D13B9}"/>
              </a:ext>
            </a:extLst>
          </p:cNvPr>
          <p:cNvSpPr txBox="1"/>
          <p:nvPr/>
        </p:nvSpPr>
        <p:spPr>
          <a:xfrm>
            <a:off x="15020695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778873-DEBB-AB3C-8326-706D5339DDA2}"/>
              </a:ext>
            </a:extLst>
          </p:cNvPr>
          <p:cNvSpPr txBox="1"/>
          <p:nvPr/>
        </p:nvSpPr>
        <p:spPr>
          <a:xfrm>
            <a:off x="1567164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4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81671B-0D49-6C22-827C-093E6ADD9B88}"/>
              </a:ext>
            </a:extLst>
          </p:cNvPr>
          <p:cNvSpPr txBox="1"/>
          <p:nvPr/>
        </p:nvSpPr>
        <p:spPr>
          <a:xfrm>
            <a:off x="1638448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5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AC22FC-8B82-1C0F-A060-8B1B5427E968}"/>
              </a:ext>
            </a:extLst>
          </p:cNvPr>
          <p:cNvSpPr txBox="1"/>
          <p:nvPr/>
        </p:nvSpPr>
        <p:spPr>
          <a:xfrm>
            <a:off x="1710587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056ABD-86E7-E762-AE2D-168D9C5B31D7}"/>
              </a:ext>
            </a:extLst>
          </p:cNvPr>
          <p:cNvSpPr txBox="1"/>
          <p:nvPr/>
        </p:nvSpPr>
        <p:spPr>
          <a:xfrm>
            <a:off x="17840966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771B5F-104D-5722-C2A3-A73F82002332}"/>
              </a:ext>
            </a:extLst>
          </p:cNvPr>
          <p:cNvSpPr txBox="1"/>
          <p:nvPr/>
        </p:nvSpPr>
        <p:spPr>
          <a:xfrm>
            <a:off x="1857606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BA2025-7FE0-EFD0-5548-990627A97AD0}"/>
              </a:ext>
            </a:extLst>
          </p:cNvPr>
          <p:cNvSpPr txBox="1"/>
          <p:nvPr/>
        </p:nvSpPr>
        <p:spPr>
          <a:xfrm>
            <a:off x="19287183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CC69B3-473D-9D7D-B462-A5B3B3ED9D58}"/>
              </a:ext>
            </a:extLst>
          </p:cNvPr>
          <p:cNvSpPr txBox="1"/>
          <p:nvPr/>
        </p:nvSpPr>
        <p:spPr>
          <a:xfrm>
            <a:off x="19933787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7394C9-CAD9-7E46-9254-03847E9A90B7}"/>
              </a:ext>
            </a:extLst>
          </p:cNvPr>
          <p:cNvSpPr txBox="1"/>
          <p:nvPr/>
        </p:nvSpPr>
        <p:spPr>
          <a:xfrm>
            <a:off x="20648542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11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E67F644-EF82-7A90-21AC-E8B25051C31B}"/>
              </a:ext>
            </a:extLst>
          </p:cNvPr>
          <p:cNvCxnSpPr>
            <a:cxnSpLocks/>
          </p:cNvCxnSpPr>
          <p:nvPr/>
        </p:nvCxnSpPr>
        <p:spPr>
          <a:xfrm>
            <a:off x="11291239" y="4100053"/>
            <a:ext cx="3138894" cy="607400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F4FCF1D-1E0A-AB36-CCEC-6BCEBD3E01FC}"/>
              </a:ext>
            </a:extLst>
          </p:cNvPr>
          <p:cNvSpPr/>
          <p:nvPr/>
        </p:nvSpPr>
        <p:spPr>
          <a:xfrm>
            <a:off x="14404389" y="10221800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029A7E-BDAC-C943-AC93-8B972BE47034}"/>
              </a:ext>
            </a:extLst>
          </p:cNvPr>
          <p:cNvSpPr txBox="1"/>
          <p:nvPr/>
        </p:nvSpPr>
        <p:spPr>
          <a:xfrm>
            <a:off x="11291240" y="3420644"/>
            <a:ext cx="1069203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22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1EFA151-274B-266E-694A-8CFBCC24E2EE}"/>
              </a:ext>
            </a:extLst>
          </p:cNvPr>
          <p:cNvSpPr/>
          <p:nvPr/>
        </p:nvSpPr>
        <p:spPr>
          <a:xfrm>
            <a:off x="16489992" y="953080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37E2DC-E1A7-E5D1-3386-7EF6C69DB460}"/>
              </a:ext>
            </a:extLst>
          </p:cNvPr>
          <p:cNvSpPr/>
          <p:nvPr/>
        </p:nvSpPr>
        <p:spPr>
          <a:xfrm>
            <a:off x="17172167" y="745091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55FE8D6-8E77-FD0D-E8B0-AD5D8D2CD337}"/>
              </a:ext>
            </a:extLst>
          </p:cNvPr>
          <p:cNvSpPr/>
          <p:nvPr/>
        </p:nvSpPr>
        <p:spPr>
          <a:xfrm>
            <a:off x="14404577" y="522713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542F564-695D-A240-76B6-A7C52DCE94E3}"/>
              </a:ext>
            </a:extLst>
          </p:cNvPr>
          <p:cNvSpPr/>
          <p:nvPr/>
        </p:nvSpPr>
        <p:spPr>
          <a:xfrm>
            <a:off x="18132808" y="109658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C087AF7-E655-ADF5-C964-36B6E7E641DC}"/>
              </a:ext>
            </a:extLst>
          </p:cNvPr>
          <p:cNvSpPr/>
          <p:nvPr/>
        </p:nvSpPr>
        <p:spPr>
          <a:xfrm>
            <a:off x="15128454" y="1094472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7240406-42DB-5573-805D-E67D53472184}"/>
              </a:ext>
            </a:extLst>
          </p:cNvPr>
          <p:cNvSpPr/>
          <p:nvPr/>
        </p:nvSpPr>
        <p:spPr>
          <a:xfrm>
            <a:off x="18697042" y="956912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38D83-081C-1F98-EC61-91CBCEDF853A}"/>
              </a:ext>
            </a:extLst>
          </p:cNvPr>
          <p:cNvSpPr/>
          <p:nvPr/>
        </p:nvSpPr>
        <p:spPr>
          <a:xfrm>
            <a:off x="20822261" y="45080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8E031F-451C-CAD3-A9CB-6711FBB279B1}"/>
              </a:ext>
            </a:extLst>
          </p:cNvPr>
          <p:cNvCxnSpPr>
            <a:cxnSpLocks/>
          </p:cNvCxnSpPr>
          <p:nvPr/>
        </p:nvCxnSpPr>
        <p:spPr>
          <a:xfrm>
            <a:off x="11291238" y="4214377"/>
            <a:ext cx="1291680" cy="5824384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74DFEC6-E35C-D2D2-BDC9-E09E7720B586}"/>
              </a:ext>
            </a:extLst>
          </p:cNvPr>
          <p:cNvSpPr/>
          <p:nvPr/>
        </p:nvSpPr>
        <p:spPr>
          <a:xfrm>
            <a:off x="12582918" y="10228264"/>
            <a:ext cx="120316" cy="120316"/>
          </a:xfrm>
          <a:prstGeom prst="ellipse">
            <a:avLst/>
          </a:prstGeom>
          <a:solidFill>
            <a:schemeClr val="accent6"/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BD6B1E-9ACD-091D-FCE5-1E0970D06EA2}"/>
              </a:ext>
            </a:extLst>
          </p:cNvPr>
          <p:cNvSpPr txBox="1"/>
          <p:nvPr/>
        </p:nvSpPr>
        <p:spPr>
          <a:xfrm>
            <a:off x="11291238" y="3405356"/>
            <a:ext cx="78707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?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F6A906-E5DA-3543-A328-5B586A4A167E}"/>
              </a:ext>
            </a:extLst>
          </p:cNvPr>
          <p:cNvCxnSpPr>
            <a:cxnSpLocks/>
          </p:cNvCxnSpPr>
          <p:nvPr/>
        </p:nvCxnSpPr>
        <p:spPr>
          <a:xfrm>
            <a:off x="12828362" y="10288422"/>
            <a:ext cx="743338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82B4AD8-8DEA-0A77-062E-4C7F79282844}"/>
              </a:ext>
            </a:extLst>
          </p:cNvPr>
          <p:cNvSpPr/>
          <p:nvPr/>
        </p:nvSpPr>
        <p:spPr>
          <a:xfrm>
            <a:off x="13738623" y="10228264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27FA592-08E5-17E0-8F8D-C1192EFA1E42}"/>
              </a:ext>
            </a:extLst>
          </p:cNvPr>
          <p:cNvSpPr txBox="1"/>
          <p:nvPr/>
        </p:nvSpPr>
        <p:spPr>
          <a:xfrm>
            <a:off x="12909600" y="92857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25797A-98D3-D19C-8303-C092BB85188F}"/>
              </a:ext>
            </a:extLst>
          </p:cNvPr>
          <p:cNvSpPr txBox="1"/>
          <p:nvPr/>
        </p:nvSpPr>
        <p:spPr>
          <a:xfrm>
            <a:off x="580058" y="4690949"/>
            <a:ext cx="10227275" cy="6950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How does VAF work: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Partition vector space to create lattic</a:t>
            </a:r>
            <a:b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(usually by component-wise min/max)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Assign every vector to cell in lattice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Store resulting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/>
              <a:t>Upon scan, distance can be approximated and entry can be filtered (save CPU / IO)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Upon Insert / Update: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If point falls within grid </a:t>
            </a: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 write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>
                <a:sym typeface="Wingdings" pitchFamily="2" charset="2"/>
              </a:rPr>
              <a:t>If point is out of bounds  issue</a:t>
            </a: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5FC60C-A79F-F52E-E74D-C551ED8ECB85}"/>
              </a:ext>
            </a:extLst>
          </p:cNvPr>
          <p:cNvSpPr txBox="1"/>
          <p:nvPr/>
        </p:nvSpPr>
        <p:spPr>
          <a:xfrm>
            <a:off x="12909600" y="1076633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D439CB5-3464-F20D-E976-148716AE9574}"/>
              </a:ext>
            </a:extLst>
          </p:cNvPr>
          <p:cNvSpPr txBox="1"/>
          <p:nvPr/>
        </p:nvSpPr>
        <p:spPr>
          <a:xfrm>
            <a:off x="12909600" y="854041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B01E49-74F9-16AB-0B6A-F160AB746074}"/>
              </a:ext>
            </a:extLst>
          </p:cNvPr>
          <p:cNvSpPr txBox="1"/>
          <p:nvPr/>
        </p:nvSpPr>
        <p:spPr>
          <a:xfrm>
            <a:off x="12909600" y="7880017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FA5E3A6-2CDA-3D99-93F7-277BC7B875AF}"/>
              </a:ext>
            </a:extLst>
          </p:cNvPr>
          <p:cNvSpPr txBox="1"/>
          <p:nvPr/>
        </p:nvSpPr>
        <p:spPr>
          <a:xfrm>
            <a:off x="12909600" y="713468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6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4F1C7A6-DD33-93DD-B0BA-BEB122EB9AF8}"/>
              </a:ext>
            </a:extLst>
          </p:cNvPr>
          <p:cNvSpPr txBox="1"/>
          <p:nvPr/>
        </p:nvSpPr>
        <p:spPr>
          <a:xfrm>
            <a:off x="12909600" y="645680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7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193D3D-3C54-98C6-DF57-77A192B9AB66}"/>
              </a:ext>
            </a:extLst>
          </p:cNvPr>
          <p:cNvSpPr txBox="1"/>
          <p:nvPr/>
        </p:nvSpPr>
        <p:spPr>
          <a:xfrm>
            <a:off x="12909600" y="575394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8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9ED0CD-9EC9-488C-6EAE-0F54A5E05256}"/>
              </a:ext>
            </a:extLst>
          </p:cNvPr>
          <p:cNvSpPr txBox="1"/>
          <p:nvPr/>
        </p:nvSpPr>
        <p:spPr>
          <a:xfrm>
            <a:off x="12909600" y="50058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9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89868A-7BCD-4DE9-69DF-FCBA074F2D0F}"/>
              </a:ext>
            </a:extLst>
          </p:cNvPr>
          <p:cNvSpPr txBox="1"/>
          <p:nvPr/>
        </p:nvSpPr>
        <p:spPr>
          <a:xfrm>
            <a:off x="12828362" y="4271296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47F7E4-7135-0C96-B83E-E96CDE8CA9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1028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1" animBg="1"/>
      <p:bldP spid="71" grpId="2" animBg="1"/>
      <p:bldP spid="73" grpId="0"/>
      <p:bldP spid="73" grpId="1"/>
      <p:bldP spid="86" grpId="1" animBg="1"/>
      <p:bldP spid="89" grpId="1"/>
      <p:bldP spid="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A913-73F8-1A72-2052-EF8A5078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826619"/>
          </a:xfrm>
        </p:spPr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40C8D-9D22-0828-8268-F82FAB5BEFFD}"/>
              </a:ext>
            </a:extLst>
          </p:cNvPr>
          <p:cNvSpPr/>
          <p:nvPr/>
        </p:nvSpPr>
        <p:spPr>
          <a:xfrm>
            <a:off x="1817188" y="2864271"/>
            <a:ext cx="5650412" cy="2272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Runs on the JVM (developed in Kotlin)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Column Store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Support for Scalar and Vector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Data Modelling (Schema, Entity)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35761-E3F9-2F4E-56AE-AC755CB43B98}"/>
              </a:ext>
            </a:extLst>
          </p:cNvPr>
          <p:cNvSpPr/>
          <p:nvPr/>
        </p:nvSpPr>
        <p:spPr>
          <a:xfrm>
            <a:off x="1817188" y="10343706"/>
            <a:ext cx="5650412" cy="1533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Queries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WHERE-clauses w. Boolean predicates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Support (B</a:t>
            </a:r>
            <a:r>
              <a:rPr kumimoji="0" lang="en-GB" sz="2400" i="0" u="none" strike="noStrike" cap="none" spc="0" normalizeH="0" baseline="3000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+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-, Patricia trees)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60A01-0FE0-6357-23DA-90219D65A370}"/>
              </a:ext>
            </a:extLst>
          </p:cNvPr>
          <p:cNvSpPr/>
          <p:nvPr/>
        </p:nvSpPr>
        <p:spPr>
          <a:xfrm>
            <a:off x="17106902" y="2864271"/>
            <a:ext cx="6019800" cy="2272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Transaction Support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INSERT, UPDATE, DELETE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Transaction Semantics </a:t>
            </a:r>
            <a:br>
              <a:rPr lang="en-GB" sz="2400" dirty="0">
                <a:solidFill>
                  <a:schemeClr val="accent3">
                    <a:lumOff val="-4117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(COMMIT, ROLLBACK)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Snapshot Isolation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032900-AE13-BD0A-5AAD-44780F3149D7}"/>
              </a:ext>
            </a:extLst>
          </p:cNvPr>
          <p:cNvGrpSpPr/>
          <p:nvPr/>
        </p:nvGrpSpPr>
        <p:grpSpPr>
          <a:xfrm>
            <a:off x="8340872" y="4559372"/>
            <a:ext cx="6892332" cy="6764089"/>
            <a:chOff x="8340872" y="4559372"/>
            <a:chExt cx="6892332" cy="676408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390988-12A9-6309-B4C7-5482F0D1D8BA}"/>
                </a:ext>
              </a:extLst>
            </p:cNvPr>
            <p:cNvSpPr/>
            <p:nvPr/>
          </p:nvSpPr>
          <p:spPr>
            <a:xfrm>
              <a:off x="9043838" y="4772097"/>
              <a:ext cx="5753100" cy="55435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DBC37F-A2E7-EEBE-2870-1ADB121E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0872" y="4559372"/>
              <a:ext cx="6892332" cy="5969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E129DC-270F-E6F4-7251-66F164D85558}"/>
                </a:ext>
              </a:extLst>
            </p:cNvPr>
            <p:cNvSpPr txBox="1"/>
            <p:nvPr/>
          </p:nvSpPr>
          <p:spPr>
            <a:xfrm>
              <a:off x="10398336" y="10528372"/>
              <a:ext cx="3044103" cy="795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8900" tIns="88900" rIns="88900" bIns="889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rPr>
                <a:t>Cottontail DB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C118F-C202-D9FC-DBC8-E49022BD9E13}"/>
              </a:ext>
            </a:extLst>
          </p:cNvPr>
          <p:cNvSpPr/>
          <p:nvPr/>
        </p:nvSpPr>
        <p:spPr>
          <a:xfrm>
            <a:off x="17106902" y="9789707"/>
            <a:ext cx="6019800" cy="2641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Similarity Queries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FUNCTION-execution, ORDER BY, LIMIT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Index Support (PQ, VA, LSH)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Vectorised Execution </a:t>
            </a:r>
            <a:r>
              <a:rPr lang="en-GB" sz="2400" i="1" dirty="0">
                <a:solidFill>
                  <a:schemeClr val="accent3">
                    <a:lumOff val="-4117"/>
                  </a:schemeClr>
                </a:solidFill>
              </a:rPr>
              <a:t>(experimental)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Inaccurate matches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Incremental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FC46C6-33F3-45CE-7862-24AB0865A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73697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E632-873F-EFF8-719A-025544E6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BEC9C-3AC8-4800-EEBE-4655BA9B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9" y="1925638"/>
            <a:ext cx="11366500" cy="10422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359FE0-8D92-887F-7FD0-D40D763BC4A6}"/>
              </a:ext>
            </a:extLst>
          </p:cNvPr>
          <p:cNvSpPr/>
          <p:nvPr/>
        </p:nvSpPr>
        <p:spPr>
          <a:xfrm>
            <a:off x="6635262" y="2857500"/>
            <a:ext cx="11066584" cy="40005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18443-7AAC-0CF4-D151-98F78A761DF8}"/>
              </a:ext>
            </a:extLst>
          </p:cNvPr>
          <p:cNvSpPr txBox="1"/>
          <p:nvPr/>
        </p:nvSpPr>
        <p:spPr>
          <a:xfrm>
            <a:off x="727370" y="4152428"/>
            <a:ext cx="4899707" cy="1410643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Query Model with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Ext. Relational Algebra 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7BBC7F-9EF7-B5AE-A35C-A2B772BA2FD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627077" y="4857750"/>
            <a:ext cx="1008185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59711-7630-929B-2401-76C6D6C2F98B}"/>
              </a:ext>
            </a:extLst>
          </p:cNvPr>
          <p:cNvSpPr txBox="1"/>
          <p:nvPr/>
        </p:nvSpPr>
        <p:spPr>
          <a:xfrm>
            <a:off x="20176844" y="5962924"/>
            <a:ext cx="2563202" cy="795089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Cost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15C6E-3772-11EA-D9B9-9A368782DC6C}"/>
              </a:ext>
            </a:extLst>
          </p:cNvPr>
          <p:cNvSpPr/>
          <p:nvPr/>
        </p:nvSpPr>
        <p:spPr>
          <a:xfrm>
            <a:off x="11715750" y="5695950"/>
            <a:ext cx="5986096" cy="135255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EF7A2-1DF0-916E-FCEF-2084B6C27E9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17701846" y="6360469"/>
            <a:ext cx="2474998" cy="11756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521E1-50BB-085A-83CF-9DA63B76B9E7}"/>
              </a:ext>
            </a:extLst>
          </p:cNvPr>
          <p:cNvSpPr/>
          <p:nvPr/>
        </p:nvSpPr>
        <p:spPr>
          <a:xfrm>
            <a:off x="6934199" y="8250624"/>
            <a:ext cx="10767647" cy="234117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166D8-64A3-4761-C976-7067C548CFD8}"/>
              </a:ext>
            </a:extLst>
          </p:cNvPr>
          <p:cNvSpPr txBox="1"/>
          <p:nvPr/>
        </p:nvSpPr>
        <p:spPr>
          <a:xfrm>
            <a:off x="19554543" y="8408114"/>
            <a:ext cx="4477188" cy="2026196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Write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Failure Model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Async.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Index Rebuild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7593B7-2EFF-6C2D-87A3-F5A54973E52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7701846" y="9421212"/>
            <a:ext cx="1852697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41EB1-01FD-7A64-F221-8675DB988BD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19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6542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684340" y="2290092"/>
            <a:ext cx="3862847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Interactive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197570" y="9509478"/>
            <a:ext cx="463909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253631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8916262" y="9515345"/>
            <a:ext cx="6099427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 Data over Extended Time Period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Generating Insights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Trends, engagement,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497580" y="9509478"/>
            <a:ext cx="553036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Simulated Data Dictionary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Little to no changes to data itself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Quantification of Tissue Properties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Highly optimised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Potentially long-running 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290450"/>
            <a:ext cx="4505657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Signal Analysis </a:t>
            </a:r>
            <a:br>
              <a:rPr lang="en-GB" sz="3200" b="1" dirty="0"/>
            </a:br>
            <a:r>
              <a:rPr lang="en-GB" sz="3200" b="1" dirty="0"/>
              <a:t>Medical Domain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1978335" y="3646241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3" y="3735055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347896" y="3735055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BEABA-1057-3913-3105-09714AE308C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1725224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7AA-2F26-1B96-ED66-AC6B4BE1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274049"/>
          </a:xfrm>
        </p:spPr>
        <p:txBody>
          <a:bodyPr/>
          <a:lstStyle/>
          <a:p>
            <a:r>
              <a:rPr lang="en-GB" b="1" dirty="0"/>
              <a:t>Quantitative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Evaluation of the Query Model in a Mixed Query Workload on V3C [1]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 of Cost Model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Effect of Parallelism and Indexes Structures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Effect of Optimisation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The Effect of Data Changes on Yandex Deep 1B [2]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read- and write model)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Comparison: Milvus [3] vs. Cottontail DB on Yandex Deep 1B (</a:t>
            </a:r>
            <a:r>
              <a:rPr lang="en-GB" dirty="0">
                <a:solidFill>
                  <a:schemeClr val="accent4"/>
                </a:solidFill>
                <a:sym typeface="Wingdings" pitchFamily="2" charset="2"/>
              </a:rPr>
              <a:t> big multimedia retrieval)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b="1" dirty="0"/>
              <a:t>Qualitative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Cottontail DB has been used as part of the </a:t>
            </a:r>
            <a:r>
              <a:rPr lang="en-GB" i="1" dirty="0" err="1"/>
              <a:t>vitrivr</a:t>
            </a:r>
            <a:r>
              <a:rPr lang="en-GB" dirty="0"/>
              <a:t> stack for several years now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 err="1"/>
              <a:t>vitrivr</a:t>
            </a:r>
            <a:r>
              <a:rPr lang="en-GB" dirty="0"/>
              <a:t> partook in several interactive retrieval evaluation campaigns (e.g., Video Browser Showdown [4])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D9E-C61E-5284-1EA3-2C1ACA903AD0}"/>
              </a:ext>
            </a:extLst>
          </p:cNvPr>
          <p:cNvSpPr txBox="1"/>
          <p:nvPr/>
        </p:nvSpPr>
        <p:spPr>
          <a:xfrm>
            <a:off x="619421" y="11336715"/>
            <a:ext cx="17624866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Rossetto</a:t>
            </a:r>
            <a:r>
              <a:rPr lang="en-GB" sz="2400" dirty="0">
                <a:solidFill>
                  <a:schemeClr val="accent4"/>
                </a:solidFill>
              </a:rPr>
              <a:t> et al. (2019). V3C - A Research Video Collection.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[3] Wang et al. (2021). Milvus – A Purpose-Built Vector Data Management System.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[4] </a:t>
            </a:r>
            <a:r>
              <a:rPr lang="en-GB" sz="2400" dirty="0" err="1">
                <a:solidFill>
                  <a:schemeClr val="accent4"/>
                </a:solidFill>
              </a:rPr>
              <a:t>Schoeffmann</a:t>
            </a:r>
            <a:r>
              <a:rPr lang="en-GB" sz="2400" dirty="0">
                <a:solidFill>
                  <a:schemeClr val="accent4"/>
                </a:solidFill>
              </a:rPr>
              <a:t> et al. (2019). Video Browser Showdown 2012-2019: A Review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02448-00F8-7AFD-95BA-CAA5250D4B0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512B-BD0D-64A8-FBD7-3099827A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888E-9BAD-D60A-FB38-83E27876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987979" cy="9720413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V3C [1] Dataset (different entities)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Mixed Query Workload (Q1a-Q1e)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 Policy set via Query Hint</a:t>
            </a:r>
          </a:p>
          <a:p>
            <a:r>
              <a:rPr lang="en-GB" dirty="0">
                <a:sym typeface="Wingdings" pitchFamily="2" charset="2"/>
              </a:rPr>
              <a:t> Constant IO, CPU, Memory cost (default settings)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 Increasing Quality Cost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Score &amp; rank of different plan alternatives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query plan gets selected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00EAF7A-1F00-94A9-2534-8FE61EF5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684" y="4165601"/>
            <a:ext cx="10809608" cy="61023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2C66-8F3A-D964-6C16-C07000D432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89656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73B-B9FA-7472-FB37-463DC233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9104B1-AF43-C879-4EAA-FD92199C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46" y="3041652"/>
            <a:ext cx="14962731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4B0DD6-B36C-526B-9F31-B263CBFECEF5}"/>
              </a:ext>
            </a:extLst>
          </p:cNvPr>
          <p:cNvSpPr txBox="1">
            <a:spLocks/>
          </p:cNvSpPr>
          <p:nvPr/>
        </p:nvSpPr>
        <p:spPr>
          <a:xfrm>
            <a:off x="619421" y="6161414"/>
            <a:ext cx="7692329" cy="223202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Proximity Based Query: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mean(L2(f,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0E6C1-A678-1679-7B20-BF8AB7176C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4611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3D2-25AC-792B-DFAE-C5B9DB73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47BC-8AC4-2985-0CF9-6EC8CAD8D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95"/>
          <a:stretch/>
        </p:blipFill>
        <p:spPr>
          <a:xfrm>
            <a:off x="9041964" y="1858964"/>
            <a:ext cx="14958000" cy="110474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1B7C3C-FD00-546D-7AAA-57A31CB8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6161414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Proximity Based 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Query: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C4EA0-DE0D-C9E3-9F26-594B31D9509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7655493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BA5D-EA7E-5721-3B39-060B56BB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63ED1-0E5F-3917-EA8F-F20221F4B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58296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Cost-based planning of </a:t>
            </a:r>
            <a:r>
              <a:rPr lang="en-GB" i="1" dirty="0">
                <a:solidFill>
                  <a:schemeClr val="accent5"/>
                </a:solidFill>
              </a:rPr>
              <a:t>proximity based queries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for similarity search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dirty="0"/>
              <a:t>is feasible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Execution strategies make a difference (index vs. no-index, deferred fetching etc.)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Cost-model can be used  to steer high-level behaviour of planner and express user preference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Observations: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Estimated quality provided by an index has major impact on planning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Predicting index quality is difficult in practice depending on many different factors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Collection size &amp; data distribution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Index parameters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Executed query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7EBF9-1626-0558-0D05-8131A713D4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2498912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AAF9-2AB7-FEDD-281C-64DCF43B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90D10-273D-DDA0-5888-71B4E30E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3" y="3041652"/>
            <a:ext cx="11520000" cy="57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2C020-3E9B-3BB6-01DF-74EF1FDA3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923" y="3041652"/>
            <a:ext cx="11520000" cy="5760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088457-C008-CBD2-A0D7-B946C1F66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58" y="9354817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Nearest Neighbour Search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3A74479-8B49-CA87-ED95-CA32C62717BB}"/>
              </a:ext>
            </a:extLst>
          </p:cNvPr>
          <p:cNvSpPr txBox="1">
            <a:spLocks/>
          </p:cNvSpPr>
          <p:nvPr/>
        </p:nvSpPr>
        <p:spPr>
          <a:xfrm>
            <a:off x="13642758" y="9354817"/>
            <a:ext cx="7692329" cy="335772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Range Search: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id, 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as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where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between</a:t>
            </a:r>
            <a:r>
              <a:rPr lang="en-GB" sz="3600" dirty="0">
                <a:latin typeface="Monaco" pitchFamily="2" charset="77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&lt;x&gt;</a:t>
            </a:r>
            <a:r>
              <a:rPr lang="en-GB" sz="3600" dirty="0">
                <a:solidFill>
                  <a:schemeClr val="tx1"/>
                </a:solidFill>
                <a:latin typeface="Monaco" pitchFamily="2" charset="77"/>
              </a:rPr>
              <a:t>,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&lt;y&gt;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order by </a:t>
            </a:r>
            <a:r>
              <a:rPr lang="en-GB" sz="3600" dirty="0">
                <a:latin typeface="Monaco" pitchFamily="2" charset="77"/>
              </a:rPr>
              <a:t>distance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B1308-3DCD-6C86-8DF2-A52175741AD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1590267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C00-B15D-24B7-B5B2-C6DEA96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A4F0-6FF0-5ED1-AFA1-2C649251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46454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 (1M shard)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NNS Queries with random vectors  (</a:t>
            </a:r>
            <a:r>
              <a:rPr lang="en-GB" dirty="0">
                <a:sym typeface="Wingdings" pitchFamily="2" charset="2"/>
              </a:rPr>
              <a:t> b</a:t>
            </a:r>
            <a:r>
              <a:rPr lang="en-GB" dirty="0"/>
              <a:t>rute-force vs. index use)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Different write workloads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Delete vs. insert ratio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Level of noise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With and without index rebuild</a:t>
            </a:r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Speed-up in seconds (index vs. brute-force)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Quality in terms of recall &amp; </a:t>
            </a:r>
            <a:r>
              <a:rPr lang="en-GB" dirty="0" err="1"/>
              <a:t>nDCG</a:t>
            </a:r>
            <a:r>
              <a:rPr lang="en-GB" dirty="0"/>
              <a:t> /  (index vs. brute-force)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0C1A4-45BE-EE4D-F53E-DB08FDF68C3A}"/>
              </a:ext>
            </a:extLst>
          </p:cNvPr>
          <p:cNvSpPr txBox="1"/>
          <p:nvPr/>
        </p:nvSpPr>
        <p:spPr>
          <a:xfrm>
            <a:off x="619421" y="12107476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1166C-12EF-32F3-9EF1-86745AEFE0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7368230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E9E5E10-3B28-A353-6342-7DB3A4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911" y="1925638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FD2B4B-61B6-959E-1C6E-84B89C7880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043A62D-7168-9FE7-7CD8-A7830C68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5638"/>
            <a:ext cx="14849177" cy="99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E428-6343-1870-056F-6803CEAD23D9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ED8E3-E22E-AFB1-0077-6996F46C2FB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29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6800779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5593314" cy="972041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stored and information searched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Semantic gap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resolution, geo references)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202619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rabbit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71841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bunny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33397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 err="1">
                <a:solidFill>
                  <a:schemeClr val="bg2"/>
                </a:solidFill>
                <a:latin typeface="Monaco" pitchFamily="2" charset="77"/>
              </a:rPr>
              <a:t>Nutello</a:t>
            </a:r>
            <a:endParaRPr lang="en-GB" dirty="0">
              <a:solidFill>
                <a:schemeClr val="bg2"/>
              </a:solidFill>
              <a:latin typeface="Monac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808200" y="6718917"/>
            <a:ext cx="171841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  <a:latin typeface="Monaco" pitchFamily="2" charset="77"/>
              </a:rPr>
              <a:t>grass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375581" y="9915367"/>
            <a:ext cx="5270990" cy="2064280"/>
            <a:chOff x="17680601" y="10631432"/>
            <a:chExt cx="5270990" cy="2064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4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4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4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80601" y="11777512"/>
                  <a:ext cx="3178755" cy="918200"/>
                </a:xfrm>
                <a:prstGeom prst="rect">
                  <a:avLst/>
                </a:prstGeom>
                <a:blipFill>
                  <a:blip r:embed="rId5"/>
                  <a:stretch>
                    <a:fillRect l="-3187" t="-1370" r="-1992" b="-547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FA0F6-FC16-A710-558B-F65751A295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Write- and failure model can be applied to VA index (similar evaluation was conducted to PQ)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Parallel index rebuild feasible without interfering with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Problem of time required for rebuild remains; combination with other strategies may be necessary</a:t>
            </a:r>
          </a:p>
          <a:p>
            <a:r>
              <a:rPr lang="en-GB" dirty="0">
                <a:sym typeface="Wingdings" pitchFamily="2" charset="2"/>
              </a:rPr>
              <a:t> e.g., rebuilding index partition-by-partition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Observations: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(VAF [1], PQ [2]) can deal with incremental changes if data adheres to original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start to deteriorate if “noisy” data accumulates, which makes index rebuild necessary</a:t>
            </a:r>
          </a:p>
          <a:p>
            <a:r>
              <a:rPr lang="en-GB" dirty="0">
                <a:sym typeface="Wingdings" pitchFamily="2" charset="2"/>
              </a:rPr>
              <a:t> Relevant when index is built on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non-representative sample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or if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use-case inherently considers data that shifts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(e.g., word-embeddings on changing topics)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BD848-DF25-069A-0464-B7B7585E57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Conclusion and Outlook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961813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introduced three </a:t>
            </a:r>
            <a:r>
              <a:rPr lang="en-GB" dirty="0">
                <a:solidFill>
                  <a:schemeClr val="accent5"/>
                </a:solidFill>
              </a:rPr>
              <a:t>theoretical models </a:t>
            </a:r>
            <a:r>
              <a:rPr lang="en-GB" dirty="0"/>
              <a:t>that work towards a </a:t>
            </a:r>
            <a:r>
              <a:rPr lang="en-GB" i="1" dirty="0">
                <a:solidFill>
                  <a:schemeClr val="accent5"/>
                </a:solidFill>
              </a:rPr>
              <a:t>unified</a:t>
            </a:r>
            <a:r>
              <a:rPr lang="en-GB" dirty="0"/>
              <a:t> </a:t>
            </a:r>
            <a:r>
              <a:rPr lang="en-GB" i="1" dirty="0">
                <a:solidFill>
                  <a:schemeClr val="accent5"/>
                </a:solidFill>
              </a:rPr>
              <a:t>data management solution</a:t>
            </a:r>
            <a:r>
              <a:rPr lang="en-GB" dirty="0"/>
              <a:t> for </a:t>
            </a:r>
            <a:r>
              <a:rPr lang="en-GB" i="1" dirty="0">
                <a:solidFill>
                  <a:schemeClr val="accent5"/>
                </a:solidFill>
              </a:rPr>
              <a:t>multimedia data</a:t>
            </a:r>
            <a:r>
              <a:rPr lang="en-GB" dirty="0"/>
              <a:t>, usable in </a:t>
            </a:r>
            <a:r>
              <a:rPr lang="en-GB" i="1" dirty="0">
                <a:solidFill>
                  <a:schemeClr val="accent5"/>
                </a:solidFill>
              </a:rPr>
              <a:t>multimedia retrieval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analytics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Query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Cost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approximation through indexes and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Write- and Failure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accommodate and maintaining high-dimensional index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The conceptual contributions have been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implemented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multimedia database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Powers the </a:t>
            </a:r>
            <a:r>
              <a:rPr lang="en-GB" i="1" dirty="0" err="1">
                <a:solidFill>
                  <a:schemeClr val="tx1"/>
                </a:solidFill>
                <a:sym typeface="Wingdings" pitchFamily="2" charset="2"/>
              </a:rPr>
              <a:t>vitrivr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multimedia retrieval system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Battletested on many occasions in competitions such as VBS and LSC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at a systems level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 aforementioned models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.</a:t>
            </a:r>
            <a:endParaRPr lang="en-GB" i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EB4CF-D322-8FD2-6C86-09EE7EB68A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BBCB6-5B18-3774-54E7-A7E3253E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70156" cy="8891269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Query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extended Boolean Retrieval &amp; Fuzzy Queries (e.g., similarity joins)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different RNNS flavours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Cost Model &amp; 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Automatic hyper-parameter tuning for index structures (self-adaptiveness)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Propagation of quality cost in complex query plans 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Execution &amp; Storage Model of 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From iterator to batch-model to leverage SIMD optimisation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Optimised storage for batch-processing ( compression)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More index structures (graph-based, NV-Tree [1])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74F5D-224D-5541-AC03-E5F5960CA886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E58E6-A751-FD54-F498-5860A09AD9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  <a:p>
            <a:endParaRPr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66899" y="10158755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570618" y="1877083"/>
            <a:ext cx="12510265" cy="93827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C3077-BC62-ED91-516E-179FCED2BB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34</a:t>
            </a:fld>
            <a:endParaRPr lang="en-CH" dirty="0"/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(Definitions)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9746EC-C8AE-C5EC-52EE-106EE0DA98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35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48C03-E936-4286-4926-51223CF20257}"/>
              </a:ext>
            </a:extLst>
          </p:cNvPr>
          <p:cNvCxnSpPr>
            <a:cxnSpLocks/>
          </p:cNvCxnSpPr>
          <p:nvPr/>
        </p:nvCxnSpPr>
        <p:spPr>
          <a:xfrm flipV="1">
            <a:off x="277464" y="7443560"/>
            <a:ext cx="15235895" cy="43192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923C15-4463-A0E8-54D0-785D4EA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in Multimedia Retrieval Systems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4AB7D8-2859-D5AA-EEF1-4B680CD755D2}"/>
              </a:ext>
            </a:extLst>
          </p:cNvPr>
          <p:cNvSpPr/>
          <p:nvPr/>
        </p:nvSpPr>
        <p:spPr>
          <a:xfrm>
            <a:off x="7895412" y="3298772"/>
            <a:ext cx="4891465" cy="8249889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7AB0DF21-D963-7036-A5AD-9145B897F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1076" y="5672969"/>
            <a:ext cx="3501497" cy="350149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241C52F-F73C-85AA-84EE-5BCB2ABC26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123" y="4610887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8A4AE93-32A0-40F5-BD54-168D3D8688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673" y="4147045"/>
            <a:ext cx="663073" cy="497305"/>
          </a:xfrm>
          <a:prstGeom prst="rect">
            <a:avLst/>
          </a:prstGeom>
        </p:spPr>
      </p:pic>
      <p:pic>
        <p:nvPicPr>
          <p:cNvPr id="33" name="Picture 32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32BF4E36-DD7B-C887-A146-BC91A7D882A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07" y="3645851"/>
            <a:ext cx="671763" cy="895684"/>
          </a:xfrm>
          <a:prstGeom prst="rect">
            <a:avLst/>
          </a:prstGeom>
        </p:spPr>
      </p:pic>
      <p:pic>
        <p:nvPicPr>
          <p:cNvPr id="34" name="Picture 33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10005CC3-DCC9-139B-E63A-E027A0C7B1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39" y="4731731"/>
            <a:ext cx="671763" cy="895684"/>
          </a:xfrm>
          <a:prstGeom prst="rect">
            <a:avLst/>
          </a:prstGeom>
        </p:spPr>
      </p:pic>
      <p:pic>
        <p:nvPicPr>
          <p:cNvPr id="35" name="Picture 34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EE7CD093-5761-4316-1797-2D1A6015B7F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7" y="3324339"/>
            <a:ext cx="656039" cy="8747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6287B1-CC29-C563-262B-B1659994C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789" y="4338880"/>
            <a:ext cx="840929" cy="630697"/>
          </a:xfrm>
          <a:prstGeom prst="rect">
            <a:avLst/>
          </a:prstGeom>
        </p:spPr>
      </p:pic>
      <p:pic>
        <p:nvPicPr>
          <p:cNvPr id="37" name="Picture 36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108B3184-802A-E89C-412F-5ABB6A592B2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412" y="3350986"/>
            <a:ext cx="656039" cy="874718"/>
          </a:xfrm>
          <a:prstGeom prst="rect">
            <a:avLst/>
          </a:prstGeom>
        </p:spPr>
      </p:pic>
      <p:pic>
        <p:nvPicPr>
          <p:cNvPr id="38" name="Picture 37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52C4ED0-E108-167F-BA20-040B60B46A3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8" y="5097006"/>
            <a:ext cx="656039" cy="874718"/>
          </a:xfrm>
          <a:prstGeom prst="rect">
            <a:avLst/>
          </a:prstGeom>
        </p:spPr>
      </p:pic>
      <p:pic>
        <p:nvPicPr>
          <p:cNvPr id="39" name="Picture 38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3CC18B5-B801-06EB-3BDD-8175632A1E6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575" y="4899208"/>
            <a:ext cx="707858" cy="9438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4C5F0B-23D3-D6F2-A1AE-21409DF76A92}"/>
              </a:ext>
            </a:extLst>
          </p:cNvPr>
          <p:cNvSpPr txBox="1"/>
          <p:nvPr/>
        </p:nvSpPr>
        <p:spPr>
          <a:xfrm>
            <a:off x="17948263" y="6863330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C525F-13FE-5E2B-6F37-E6EFF7BEBB79}"/>
              </a:ext>
            </a:extLst>
          </p:cNvPr>
          <p:cNvSpPr txBox="1"/>
          <p:nvPr/>
        </p:nvSpPr>
        <p:spPr>
          <a:xfrm>
            <a:off x="8875200" y="3874416"/>
            <a:ext cx="2931893" cy="1472198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Decoding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accent2"/>
                </a:solidFill>
              </a:rPr>
              <a:t>Segmentation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Extraction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639946-C6AD-F1DF-4433-CE414B1F3E08}"/>
              </a:ext>
            </a:extLst>
          </p:cNvPr>
          <p:cNvSpPr txBox="1"/>
          <p:nvPr/>
        </p:nvSpPr>
        <p:spPr>
          <a:xfrm>
            <a:off x="207705" y="6918042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5BF1D7-6877-94BF-686C-E9EEB236B666}"/>
              </a:ext>
            </a:extLst>
          </p:cNvPr>
          <p:cNvSpPr txBox="1"/>
          <p:nvPr/>
        </p:nvSpPr>
        <p:spPr>
          <a:xfrm>
            <a:off x="207705" y="746697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356FA1-0F44-1752-38DC-B15FE4716A3E}"/>
              </a:ext>
            </a:extLst>
          </p:cNvPr>
          <p:cNvSpPr txBox="1"/>
          <p:nvPr/>
        </p:nvSpPr>
        <p:spPr>
          <a:xfrm>
            <a:off x="8655983" y="9029247"/>
            <a:ext cx="3305393" cy="1041311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Orchestration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63" name="Line Callout 1 62">
            <a:extLst>
              <a:ext uri="{FF2B5EF4-FFF2-40B4-BE49-F238E27FC236}">
                <a16:creationId xmlns:a16="http://schemas.microsoft.com/office/drawing/2014/main" id="{E0B655B3-E94B-C1E6-05DF-409B39E699CB}"/>
              </a:ext>
            </a:extLst>
          </p:cNvPr>
          <p:cNvSpPr/>
          <p:nvPr/>
        </p:nvSpPr>
        <p:spPr>
          <a:xfrm>
            <a:off x="19021080" y="3939934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158738"/>
              <a:gd name="adj4" fmla="val -33565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Storage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 data 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Feature 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Index structures</a:t>
            </a:r>
          </a:p>
        </p:txBody>
      </p:sp>
      <p:sp>
        <p:nvSpPr>
          <p:cNvPr id="64" name="Line Callout 1 63">
            <a:extLst>
              <a:ext uri="{FF2B5EF4-FFF2-40B4-BE49-F238E27FC236}">
                <a16:creationId xmlns:a16="http://schemas.microsoft.com/office/drawing/2014/main" id="{CBF50714-CBE0-FB54-F5A4-0C808B1FA464}"/>
              </a:ext>
            </a:extLst>
          </p:cNvPr>
          <p:cNvSpPr/>
          <p:nvPr/>
        </p:nvSpPr>
        <p:spPr>
          <a:xfrm>
            <a:off x="19021080" y="9643367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-61442"/>
              <a:gd name="adj4" fmla="val -33036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Execution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search (exact)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Similarity search (fuzzy)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Short vs. long-running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1143C3-5566-74BB-5E42-F1C27216B14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346663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1D38C84-BBC6-8078-BE48-B1981B6E9E8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968328" y="4654228"/>
            <a:ext cx="4743497" cy="1018741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4932516-B741-AA10-13F4-5033748AF113}"/>
              </a:ext>
            </a:extLst>
          </p:cNvPr>
          <p:cNvSpPr txBox="1"/>
          <p:nvPr/>
        </p:nvSpPr>
        <p:spPr>
          <a:xfrm>
            <a:off x="2125592" y="6187743"/>
            <a:ext cx="180200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3D7B87-41CC-1195-EC50-33477986449E}"/>
              </a:ext>
            </a:extLst>
          </p:cNvPr>
          <p:cNvCxnSpPr>
            <a:cxnSpLocks/>
          </p:cNvCxnSpPr>
          <p:nvPr/>
        </p:nvCxnSpPr>
        <p:spPr>
          <a:xfrm>
            <a:off x="5041399" y="4610887"/>
            <a:ext cx="3427687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BFDE16-EEFF-36EE-D276-C97A60B09D24}"/>
              </a:ext>
            </a:extLst>
          </p:cNvPr>
          <p:cNvSpPr/>
          <p:nvPr/>
        </p:nvSpPr>
        <p:spPr>
          <a:xfrm>
            <a:off x="13415668" y="9183448"/>
            <a:ext cx="266736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 Query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D33174-0D4E-5AD5-B055-1D55487A83E7}"/>
              </a:ext>
            </a:extLst>
          </p:cNvPr>
          <p:cNvCxnSpPr>
            <a:cxnSpLocks/>
          </p:cNvCxnSpPr>
          <p:nvPr/>
        </p:nvCxnSpPr>
        <p:spPr>
          <a:xfrm>
            <a:off x="4060288" y="9546281"/>
            <a:ext cx="4408796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FD0844-75C0-70CA-85D9-23C5B4A4E740}"/>
              </a:ext>
            </a:extLst>
          </p:cNvPr>
          <p:cNvCxnSpPr>
            <a:cxnSpLocks/>
          </p:cNvCxnSpPr>
          <p:nvPr/>
        </p:nvCxnSpPr>
        <p:spPr>
          <a:xfrm>
            <a:off x="4060288" y="10806008"/>
            <a:ext cx="4408797" cy="0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EAAF597-0711-B3CA-9866-AB37888F9C6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1606184"/>
          </a:xfrm>
          <a:prstGeom prst="bentConnector2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9BA14F3-D185-BAE5-D5D1-BC9D0FD496EE}"/>
              </a:ext>
            </a:extLst>
          </p:cNvPr>
          <p:cNvSpPr txBox="1"/>
          <p:nvPr/>
        </p:nvSpPr>
        <p:spPr>
          <a:xfrm>
            <a:off x="8655982" y="10500796"/>
            <a:ext cx="3305393" cy="610424"/>
          </a:xfrm>
          <a:prstGeom prst="rect">
            <a:avLst/>
          </a:prstGeom>
          <a:noFill/>
          <a:ln w="127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 Fusion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3AF0CB05-6110-B9A4-E32E-9B5313FFE8A8}"/>
              </a:ext>
            </a:extLst>
          </p:cNvPr>
          <p:cNvSpPr/>
          <p:nvPr/>
        </p:nvSpPr>
        <p:spPr>
          <a:xfrm>
            <a:off x="14092496" y="10460676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6D94E7CA-5E57-DA7E-B2FB-80572456C0B7}"/>
              </a:ext>
            </a:extLst>
          </p:cNvPr>
          <p:cNvSpPr/>
          <p:nvPr/>
        </p:nvSpPr>
        <p:spPr>
          <a:xfrm>
            <a:off x="5459393" y="10507047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5BB440A8-CA32-290D-873D-FA4B53D271A2}"/>
              </a:ext>
            </a:extLst>
          </p:cNvPr>
          <p:cNvSpPr/>
          <p:nvPr/>
        </p:nvSpPr>
        <p:spPr>
          <a:xfrm>
            <a:off x="5113364" y="9184073"/>
            <a:ext cx="2005768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Query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B243918-5790-C92C-D567-FF8F4DD3407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23" y="9075952"/>
            <a:ext cx="2508858" cy="123476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396916B5-6DC6-868F-BF7D-E9B325682D3F}"/>
              </a:ext>
            </a:extLst>
          </p:cNvPr>
          <p:cNvSpPr txBox="1"/>
          <p:nvPr/>
        </p:nvSpPr>
        <p:spPr>
          <a:xfrm>
            <a:off x="1322348" y="10460676"/>
            <a:ext cx="1802007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73BBC69-2932-1EEE-D98F-371753401969}"/>
              </a:ext>
            </a:extLst>
          </p:cNvPr>
          <p:cNvSpPr/>
          <p:nvPr/>
        </p:nvSpPr>
        <p:spPr>
          <a:xfrm>
            <a:off x="13766662" y="4306705"/>
            <a:ext cx="1729631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F730D-128E-B891-F05E-B297962FD8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36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931054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D2A9-BDFC-ED43-866D-408C9239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609725"/>
          </a:xfrm>
        </p:spPr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Extended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5606-CBA4-5A4D-B5E7-ED5CE46E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136" y="8330844"/>
            <a:ext cx="15553728" cy="3716384"/>
          </a:xfrm>
        </p:spPr>
        <p:txBody>
          <a:bodyPr/>
          <a:lstStyle/>
          <a:p>
            <a:r>
              <a:rPr lang="en-GB" b="1" dirty="0"/>
              <a:t>Observation #1: </a:t>
            </a:r>
            <a:r>
              <a:rPr lang="en-GB" dirty="0"/>
              <a:t>Projection may involve evaluation of a distance function</a:t>
            </a:r>
            <a:br>
              <a:rPr lang="de-CH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We call this a </a:t>
            </a:r>
            <a:r>
              <a:rPr lang="en-GB" i="1" dirty="0">
                <a:solidFill>
                  <a:schemeClr val="accent5"/>
                </a:solidFill>
              </a:rPr>
              <a:t>proximity based query</a:t>
            </a:r>
          </a:p>
          <a:p>
            <a:endParaRPr lang="en-GB" i="1" dirty="0">
              <a:solidFill>
                <a:schemeClr val="accent5"/>
              </a:solidFill>
            </a:endParaRPr>
          </a:p>
          <a:p>
            <a:r>
              <a:rPr lang="en-GB" b="1" dirty="0"/>
              <a:t>Observation #2: </a:t>
            </a:r>
            <a:r>
              <a:rPr lang="en-GB" dirty="0"/>
              <a:t>Domain of a function is an implicit extended projection</a:t>
            </a:r>
          </a:p>
          <a:p>
            <a:r>
              <a:rPr lang="en-GB" dirty="0">
                <a:sym typeface="Wingdings" pitchFamily="2" charset="2"/>
              </a:rPr>
              <a:t> Functions can be nested</a:t>
            </a:r>
            <a:endParaRPr lang="en-GB" dirty="0"/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BFC47-CB04-6744-A862-76044133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Extended Projection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define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to be the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extended projection</a:t>
                          </a:r>
                          <a:r>
                            <a:rPr lang="en-GB" sz="4800" dirty="0"/>
                            <a:t> [8], projecting onto the expressions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, wherein an expression can be any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attribute</a:t>
                          </a:r>
                          <a:r>
                            <a:rPr lang="en-GB" sz="4800" dirty="0"/>
                            <a:t> of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,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literal</a:t>
                          </a:r>
                          <a:r>
                            <a:rPr lang="en-GB" sz="4800" baseline="0" dirty="0">
                              <a:solidFill>
                                <a:schemeClr val="accent5"/>
                              </a:solidFill>
                            </a:rPr>
                            <a:t> value </a:t>
                          </a:r>
                          <a:r>
                            <a:rPr lang="en-GB" sz="4800" dirty="0"/>
                            <a:t>as well as an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function invocation</a:t>
                          </a:r>
                          <a:r>
                            <a:rPr lang="en-GB" sz="4800" dirty="0"/>
                            <a:t> involving either of the three of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9722" r="-82" b="-4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26073" r="-82" b="-7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464180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82B-E54A-5B4A-A652-D39BFC6A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Ranked Relations and Order</a:t>
            </a:r>
            <a:endParaRPr lang="en-GB" sz="3600" baseline="30000" dirty="0">
              <a:solidFill>
                <a:schemeClr val="bg2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0A7F-CB0A-AC46-88C5-C7DDFDA2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 err="1"/>
                            <a:t>Ranked</a:t>
                          </a:r>
                          <a:r>
                            <a:rPr lang="de-CH" sz="4800" dirty="0"/>
                            <a:t> Relation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call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a ranked relation with</a:t>
                          </a:r>
                          <a:r>
                            <a:rPr lang="en-GB" sz="4800" baseline="0" dirty="0"/>
                            <a:t> ranking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≼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≼∈{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8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induces a non-strict, total</a:t>
                          </a:r>
                          <a:r>
                            <a:rPr lang="en-GB" sz="4800" baseline="0" dirty="0"/>
                            <a:t> ordering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using the binary, lexicographic</a:t>
                          </a:r>
                          <a:r>
                            <a:rPr lang="en-GB" sz="4800" baseline="0" dirty="0"/>
                            <a:t> ranking relation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9722" r="-163" b="-4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6073" r="-163" b="-7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de-CH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be</a:t>
                          </a:r>
                          <a:r>
                            <a:rPr lang="en-GB" sz="4800" baseline="0" dirty="0"/>
                            <a:t> a list of ranking attributes. The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b="0" dirty="0"/>
                            <a:t> </a:t>
                          </a:r>
                          <a:r>
                            <a:rPr lang="en-GB" sz="4800" dirty="0"/>
                            <a:t>imposes</a:t>
                          </a:r>
                          <a:r>
                            <a:rPr lang="en-GB" sz="4800" baseline="0" dirty="0"/>
                            <a:t> the order induced by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thus</a:t>
                          </a:r>
                          <a:r>
                            <a:rPr lang="en-GB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9722" r="-163" b="-2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41799" r="-163" b="-12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090712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8BC8-9ED2-B84A-D46C-C9575248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</a:t>
            </a:r>
            <a:br>
              <a:rPr lang="en-CH" dirty="0"/>
            </a:br>
            <a:r>
              <a:rPr lang="en-CH" sz="3600" dirty="0">
                <a:solidFill>
                  <a:schemeClr val="bg2"/>
                </a:solidFill>
              </a:rPr>
              <a:t>s,k-selection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3903-0ECE-7243-511D-C8B02B6D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/>
                            <a:t>s,k-selection</a:t>
                          </a:r>
                          <a:r>
                            <a:rPr lang="de-CH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en-GB" sz="4800" baseline="0" dirty="0"/>
                            <a:t> and 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en-GB" sz="4800" dirty="0"/>
                            <a:t>. The </a:t>
                          </a:r>
                          <a:r>
                            <a:rPr lang="en-GB" sz="4800" dirty="0" err="1"/>
                            <a:t>s,k</a:t>
                          </a:r>
                          <a:r>
                            <a:rPr lang="en-GB" sz="4800" dirty="0"/>
                            <a:t>-selection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 selects tuples based on the ranking.</a:t>
                          </a:r>
                        </a:p>
                        <a:p>
                          <a:pPr algn="just"/>
                          <a:endParaRPr lang="en-GB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m:rPr>
                                    <m:sty m:val="p"/>
                                  </m:rP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𝑅𝐴𝑁𝐾</m:t>
                                </m:r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GB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8000" r="-163" b="-3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32271" r="-163" b="-51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795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Management in Multimedia Analytics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3381EC-3282-F9B6-0539-2F937EBC6BBB}"/>
              </a:ext>
            </a:extLst>
          </p:cNvPr>
          <p:cNvCxnSpPr>
            <a:cxnSpLocks/>
          </p:cNvCxnSpPr>
          <p:nvPr/>
        </p:nvCxnSpPr>
        <p:spPr>
          <a:xfrm>
            <a:off x="911825" y="7606394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EB2102A-F733-81DB-B900-380AF28531C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3665000" y="5873396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DD51162-1AD7-612D-E646-816559D8BBF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09584" y="8625923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522AD66-C9B0-4211-4C71-5E6BD4B67C76}"/>
              </a:ext>
            </a:extLst>
          </p:cNvPr>
          <p:cNvSpPr/>
          <p:nvPr/>
        </p:nvSpPr>
        <p:spPr>
          <a:xfrm>
            <a:off x="4958948" y="4556702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245E3F0F-3F7E-C498-76E3-152E8EAA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139" y="6393896"/>
            <a:ext cx="2232027" cy="2232027"/>
          </a:xfrm>
          <a:prstGeom prst="rect">
            <a:avLst/>
          </a:prstGeom>
        </p:spPr>
      </p:pic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9E6DE6A-5639-A28F-0818-DB0906B440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1" y="5304710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63B87577-FBAE-CDDE-EF44-8A33D873D06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71" y="4840868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B16EB27-6DA4-9B66-F211-60BBDCF43D3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705" y="4339674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A25B1FF7-B34D-49D9-BE59-B120782525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237" y="5425554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07DE1B2-E2DA-DEAC-8231-F86446FFA13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5" y="4018162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3B407-97E2-E118-BC6E-08A19833F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4087" y="5032703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A5BA28D9-8974-8771-BB60-DEB64EC687C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10" y="4044809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95BAC881-0C28-05A0-139F-326CD5663CA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6" y="5790829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7AC28D72-4730-D087-01D3-55D6F423DC5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873" y="5593031"/>
            <a:ext cx="707858" cy="9438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C2D135-AC4D-C8B9-A76F-5E896634DDA4}"/>
              </a:ext>
            </a:extLst>
          </p:cNvPr>
          <p:cNvSpPr txBox="1"/>
          <p:nvPr/>
        </p:nvSpPr>
        <p:spPr>
          <a:xfrm>
            <a:off x="911825" y="7022481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E6DCA-487F-B2B2-69C3-6571C8FF3765}"/>
              </a:ext>
            </a:extLst>
          </p:cNvPr>
          <p:cNvSpPr txBox="1"/>
          <p:nvPr/>
        </p:nvSpPr>
        <p:spPr>
          <a:xfrm>
            <a:off x="911825" y="762418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F78B23-66FF-1840-097E-81F15D207FD1}"/>
              </a:ext>
            </a:extLst>
          </p:cNvPr>
          <p:cNvSpPr/>
          <p:nvPr/>
        </p:nvSpPr>
        <p:spPr>
          <a:xfrm>
            <a:off x="12978495" y="6559806"/>
            <a:ext cx="1859797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2ECC11-98BC-D8C0-F345-B0A30AEA7CA4}"/>
              </a:ext>
            </a:extLst>
          </p:cNvPr>
          <p:cNvSpPr/>
          <p:nvPr/>
        </p:nvSpPr>
        <p:spPr>
          <a:xfrm>
            <a:off x="16341627" y="4446312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A07B9F-D64A-DC01-541F-4F088607F213}"/>
              </a:ext>
            </a:extLst>
          </p:cNvPr>
          <p:cNvSpPr/>
          <p:nvPr/>
        </p:nvSpPr>
        <p:spPr>
          <a:xfrm>
            <a:off x="16341627" y="8727579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E1085D-4A4D-DA06-1502-5EAA82D9E3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rot="5400000">
            <a:off x="14947111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9AE7090B-6FAC-868F-1765-0F05049D13F2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rot="5400000" flipH="1" flipV="1">
            <a:off x="17084355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545C8C-8B87-63C4-904D-DC3208766383}"/>
              </a:ext>
            </a:extLst>
          </p:cNvPr>
          <p:cNvSpPr/>
          <p:nvPr/>
        </p:nvSpPr>
        <p:spPr>
          <a:xfrm>
            <a:off x="21157568" y="6708259"/>
            <a:ext cx="2711192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Knowledge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30A3F-26B1-21F3-DA54-3721E1CDBB0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13908394" y="4875498"/>
            <a:ext cx="2433233" cy="168430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12A540-6A73-3FAB-8BB0-BED02067A8F4}"/>
              </a:ext>
            </a:extLst>
          </p:cNvPr>
          <p:cNvCxnSpPr>
            <a:cxnSpLocks/>
            <a:stCxn id="27" idx="6"/>
            <a:endCxn id="45" idx="0"/>
          </p:cNvCxnSpPr>
          <p:nvPr/>
        </p:nvCxnSpPr>
        <p:spPr>
          <a:xfrm>
            <a:off x="19364147" y="4875498"/>
            <a:ext cx="3149017" cy="1832761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6B4BD8-808D-FD61-0032-C3B3C55CC3A3}"/>
              </a:ext>
            </a:extLst>
          </p:cNvPr>
          <p:cNvCxnSpPr>
            <a:cxnSpLocks/>
            <a:stCxn id="26" idx="4"/>
            <a:endCxn id="28" idx="2"/>
          </p:cNvCxnSpPr>
          <p:nvPr/>
        </p:nvCxnSpPr>
        <p:spPr>
          <a:xfrm>
            <a:off x="13908394" y="7418177"/>
            <a:ext cx="2433233" cy="173858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95CA4C-19AD-0933-3EA1-ABB405F4AE3B}"/>
              </a:ext>
            </a:extLst>
          </p:cNvPr>
          <p:cNvCxnSpPr>
            <a:cxnSpLocks/>
            <a:stCxn id="28" idx="6"/>
            <a:endCxn id="45" idx="4"/>
          </p:cNvCxnSpPr>
          <p:nvPr/>
        </p:nvCxnSpPr>
        <p:spPr>
          <a:xfrm flipV="1">
            <a:off x="19364147" y="7566630"/>
            <a:ext cx="3149017" cy="1590135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84882AC-01AC-F769-315D-320084F97DE5}"/>
              </a:ext>
            </a:extLst>
          </p:cNvPr>
          <p:cNvCxnSpPr>
            <a:cxnSpLocks/>
            <a:stCxn id="45" idx="4"/>
            <a:endCxn id="26" idx="4"/>
          </p:cNvCxnSpPr>
          <p:nvPr/>
        </p:nvCxnSpPr>
        <p:spPr>
          <a:xfrm rot="5400000" flipH="1">
            <a:off x="18136552" y="3190019"/>
            <a:ext cx="148453" cy="8604770"/>
          </a:xfrm>
          <a:prstGeom prst="bentConnector3">
            <a:avLst>
              <a:gd name="adj1" fmla="val -2054048"/>
            </a:avLst>
          </a:prstGeom>
          <a:noFill/>
          <a:ln w="1905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6AE9CC8-8DD8-5FB9-406D-120C660B7DB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 rot="16200000" flipH="1">
            <a:off x="12947376" y="6988991"/>
            <a:ext cx="606959" cy="12700"/>
          </a:xfrm>
          <a:prstGeom prst="curvedConnector5">
            <a:avLst>
              <a:gd name="adj1" fmla="val -37663"/>
              <a:gd name="adj2" fmla="val -4841866"/>
              <a:gd name="adj3" fmla="val 13766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8201D02-EE5E-67BF-7DD1-9528DA449054}"/>
              </a:ext>
            </a:extLst>
          </p:cNvPr>
          <p:cNvCxnSpPr>
            <a:cxnSpLocks/>
            <a:stCxn id="27" idx="7"/>
            <a:endCxn id="27" idx="1"/>
          </p:cNvCxnSpPr>
          <p:nvPr/>
        </p:nvCxnSpPr>
        <p:spPr>
          <a:xfrm rot="16200000" flipV="1">
            <a:off x="17852887" y="3503396"/>
            <a:ext cx="12700" cy="2137244"/>
          </a:xfrm>
          <a:prstGeom prst="curvedConnector3">
            <a:avLst>
              <a:gd name="adj1" fmla="val 4376252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FFCD173-ADDF-2437-A5F8-AD5589F06E23}"/>
              </a:ext>
            </a:extLst>
          </p:cNvPr>
          <p:cNvCxnSpPr>
            <a:cxnSpLocks/>
            <a:stCxn id="28" idx="3"/>
            <a:endCxn id="28" idx="5"/>
          </p:cNvCxnSpPr>
          <p:nvPr/>
        </p:nvCxnSpPr>
        <p:spPr>
          <a:xfrm rot="16200000" flipH="1">
            <a:off x="17852887" y="8391622"/>
            <a:ext cx="12700" cy="2137244"/>
          </a:xfrm>
          <a:prstGeom prst="curvedConnector3">
            <a:avLst>
              <a:gd name="adj1" fmla="val 425421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D54E45B-2D45-CA76-F8DA-45D998C8F543}"/>
              </a:ext>
            </a:extLst>
          </p:cNvPr>
          <p:cNvSpPr txBox="1"/>
          <p:nvPr/>
        </p:nvSpPr>
        <p:spPr>
          <a:xfrm flipH="1">
            <a:off x="14049415" y="5188784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3B179-91BE-B150-15DE-E7597665A182}"/>
              </a:ext>
            </a:extLst>
          </p:cNvPr>
          <p:cNvSpPr txBox="1"/>
          <p:nvPr/>
        </p:nvSpPr>
        <p:spPr>
          <a:xfrm flipH="1">
            <a:off x="14007833" y="8330034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</a:t>
            </a:r>
            <a:r>
              <a:rPr lang="en-GB" sz="2000" b="1" dirty="0"/>
              <a:t>a Mining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12D78B-C6A1-C292-AF09-EFFDE1425680}"/>
              </a:ext>
            </a:extLst>
          </p:cNvPr>
          <p:cNvSpPr txBox="1"/>
          <p:nvPr/>
        </p:nvSpPr>
        <p:spPr>
          <a:xfrm flipH="1">
            <a:off x="15517390" y="6606703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Building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B1E3BD-BD79-49E9-3491-3D7BFA8B0361}"/>
              </a:ext>
            </a:extLst>
          </p:cNvPr>
          <p:cNvSpPr txBox="1"/>
          <p:nvPr/>
        </p:nvSpPr>
        <p:spPr>
          <a:xfrm flipH="1">
            <a:off x="18927859" y="6682929"/>
            <a:ext cx="157350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D208E-9303-E4E0-5F99-1C5CCACBEACE}"/>
              </a:ext>
            </a:extLst>
          </p:cNvPr>
          <p:cNvSpPr txBox="1"/>
          <p:nvPr/>
        </p:nvSpPr>
        <p:spPr>
          <a:xfrm flipH="1">
            <a:off x="17254219" y="3528941"/>
            <a:ext cx="143057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3536AF-4EE1-80FF-B01A-77EB13B02187}"/>
              </a:ext>
            </a:extLst>
          </p:cNvPr>
          <p:cNvSpPr txBox="1"/>
          <p:nvPr/>
        </p:nvSpPr>
        <p:spPr>
          <a:xfrm flipH="1">
            <a:off x="12065829" y="7637039"/>
            <a:ext cx="194200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Transformation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872C7-1C5F-8383-6A06-C8811ED2E4B6}"/>
              </a:ext>
            </a:extLst>
          </p:cNvPr>
          <p:cNvSpPr txBox="1"/>
          <p:nvPr/>
        </p:nvSpPr>
        <p:spPr>
          <a:xfrm flipH="1">
            <a:off x="17230335" y="10048971"/>
            <a:ext cx="14002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Refinement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A5A2C2C-3C7A-D670-4E60-156FBD60646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26" y="8796223"/>
            <a:ext cx="2508858" cy="123476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7FB7071-0307-FE71-E494-C7ECAA957AA9}"/>
              </a:ext>
            </a:extLst>
          </p:cNvPr>
          <p:cNvSpPr txBox="1"/>
          <p:nvPr/>
        </p:nvSpPr>
        <p:spPr>
          <a:xfrm>
            <a:off x="1113083" y="10262845"/>
            <a:ext cx="1802007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CBF9D9-0915-49FB-96C9-E881C6A869E7}"/>
              </a:ext>
            </a:extLst>
          </p:cNvPr>
          <p:cNvSpPr txBox="1"/>
          <p:nvPr/>
        </p:nvSpPr>
        <p:spPr>
          <a:xfrm>
            <a:off x="12911973" y="11997179"/>
            <a:ext cx="1003702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accent4"/>
                </a:solidFill>
                <a:effectLst/>
              </a:rPr>
              <a:t>Seebacher</a:t>
            </a:r>
            <a:r>
              <a:rPr lang="en-GB" sz="2400" dirty="0">
                <a:solidFill>
                  <a:schemeClr val="accent4"/>
                </a:solidFill>
                <a:effectLst/>
              </a:rPr>
              <a:t> et al. (2017). Visual Analytics and Similarity Search: Concepts and Challenges for Retrieval Considering Users, Tasks, and Data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0BDA1D-C13A-EBB2-180D-72AE93BBE96D}"/>
              </a:ext>
            </a:extLst>
          </p:cNvPr>
          <p:cNvCxnSpPr/>
          <p:nvPr/>
        </p:nvCxnSpPr>
        <p:spPr>
          <a:xfrm>
            <a:off x="11205274" y="3109648"/>
            <a:ext cx="0" cy="86170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22152-2AD2-A69B-5B78-43E7A14E98A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5" grpId="0" animBg="1"/>
      <p:bldP spid="68" grpId="0"/>
      <p:bldP spid="69" grpId="0"/>
      <p:bldP spid="70" grpId="0"/>
      <p:bldP spid="71" grpId="0"/>
      <p:bldP spid="77" grpId="0"/>
      <p:bldP spid="78" grpId="0"/>
      <p:bldP spid="79" grpId="0"/>
      <p:bldP spid="8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8D1A-EC23-1245-9A30-BA6E59E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Expressing Proximity Based Queries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D355-05E0-994E-8DCB-83794083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,↓</m:t>
                                    </m:r>
                                  </m:sup>
                                </m:sSup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,↓</m:t>
                                        </m:r>
                                      </m:sub>
                                    </m:sSub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sub>
                                  </m:sSub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,↑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𝑌𝑒𝑎𝑟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=1954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6823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p>
                                            <m:r>
                                              <a:rPr lang="de-CH" sz="4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∅</m:t>
                                            </m:r>
                                          </m:sup>
                                        </m:s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97531" r="-81" b="-5209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195122" r="-81" b="-4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18421" r="-81" b="-3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61364" r="-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10281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01235" r="-81" b="-117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93902" r="-81" b="-1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78998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DEAD-A97C-7C4C-B441-1E7FF4E8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027E-B8AE-408C-96F6-1C73F5D9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 with attributes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) and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GB" sz="4800" dirty="0"/>
                            <a:t> be a relational expression involving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 Let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further be an index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GB" sz="4800" dirty="0"/>
                            <a:t>. We call the replacement of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CH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an </a:t>
                          </a:r>
                          <a:r>
                            <a:rPr lang="en-GB" sz="4800" i="1" dirty="0">
                              <a:solidFill>
                                <a:schemeClr val="accent5"/>
                              </a:solidFill>
                            </a:rPr>
                            <a:t>exact index replacement </a:t>
                          </a:r>
                          <a:r>
                            <a:rPr lang="en-GB" sz="4800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1225" r="-82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BCE415-2D9D-6852-26E8-3FC894F61251}"/>
              </a:ext>
            </a:extLst>
          </p:cNvPr>
          <p:cNvSpPr txBox="1"/>
          <p:nvPr/>
        </p:nvSpPr>
        <p:spPr>
          <a:xfrm>
            <a:off x="7703128" y="12350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endParaRPr lang="en-CH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/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/>
                  <a:t>Observation: </a:t>
                </a:r>
                <a:r>
                  <a:rPr lang="en-GB" sz="3600" dirty="0"/>
                  <a:t>Index can be seen as a “copy” of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3600" dirty="0">
                    <a:sym typeface="Wingdings" pitchFamily="2" charset="2"/>
                  </a:rPr>
                  <a:t> and its attributes</a:t>
                </a:r>
                <a:br>
                  <a:rPr lang="en-GB" sz="3600" dirty="0">
                    <a:sym typeface="Wingdings" pitchFamily="2" charset="2"/>
                  </a:rPr>
                </a:br>
                <a:r>
                  <a:rPr lang="en-GB" sz="3600" dirty="0">
                    <a:sym typeface="Wingdings" pitchFamily="2" charset="2"/>
                  </a:rPr>
                  <a:t></a:t>
                </a:r>
                <a:r>
                  <a:rPr lang="en-GB" sz="3600" dirty="0"/>
                  <a:t> All attributes not contained in the index can be reconstructed using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de-CH" sz="3600" dirty="0">
                  <a:ea typeface="Cambria Math" panose="02040503050406030204" pitchFamily="18" charset="0"/>
                </a:endParaRPr>
              </a:p>
              <a:p>
                <a:r>
                  <a:rPr lang="en-GB" sz="3600" dirty="0">
                    <a:sym typeface="Wingdings" pitchFamily="2" charset="2"/>
                  </a:rPr>
                  <a:t> Index is always considered an auxiliary data structure</a:t>
                </a:r>
                <a:endParaRPr lang="en-GB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blipFill>
                <a:blip r:embed="rId3"/>
                <a:stretch>
                  <a:fillRect l="-1142" t="-5755" b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/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ts val="4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p>
                      </m:sSubSup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𝑇𝐼𝐷</m:t>
                          </m:r>
                        </m:sub>
                      </m:sSub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p>
                          </m:sSubSup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blipFill>
                <a:blip r:embed="rId4"/>
                <a:stretch>
                  <a:fillRect l="-1460" t="-7018" r="-2068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DFB563-40E8-E278-3383-F4A97DD0F542}"/>
              </a:ext>
            </a:extLst>
          </p:cNvPr>
          <p:cNvSpPr/>
          <p:nvPr/>
        </p:nvSpPr>
        <p:spPr>
          <a:xfrm>
            <a:off x="6719392" y="10170368"/>
            <a:ext cx="110892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3073B-5595-21B5-130E-BAE3B07D674A}"/>
              </a:ext>
            </a:extLst>
          </p:cNvPr>
          <p:cNvSpPr txBox="1"/>
          <p:nvPr/>
        </p:nvSpPr>
        <p:spPr>
          <a:xfrm>
            <a:off x="4228338" y="11825834"/>
            <a:ext cx="1584176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r>
              <a:rPr lang="en-CH" sz="8000" b="1" dirty="0">
                <a:solidFill>
                  <a:schemeClr val="accent5"/>
                </a:solidFill>
              </a:rPr>
              <a:t>“Fetch”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009A4-8815-41E6-9425-81FFF56E9E8E}"/>
              </a:ext>
            </a:extLst>
          </p:cNvPr>
          <p:cNvCxnSpPr>
            <a:stCxn id="7" idx="0"/>
            <a:endCxn id="3" idx="1"/>
          </p:cNvCxnSpPr>
          <p:nvPr/>
        </p:nvCxnSpPr>
        <p:spPr>
          <a:xfrm flipV="1">
            <a:off x="5020427" y="10746433"/>
            <a:ext cx="1698966" cy="10794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29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1DAB-08E3-8ED7-E454-B7C0130C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C799-FBCA-AC15-2F22-76EED5D5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42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866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26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55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Special implementation of NNS, FNS or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de-CH" sz="4800" b="0" dirty="0"/>
                            <a:t>NN</a:t>
                          </a:r>
                          <a:endParaRPr lang="en-CH" sz="4800" b="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9722" r="-169439" b="-6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37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42021" r="-169439" b="-164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64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05385" r="-169439" b="-13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23034" r="-169439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120000" t="-223034" r="-48730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32023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23A-EB6D-C4AC-8000-B89C2D2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Write Model of an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be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relations</a:t>
                          </a:r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SCH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and</a:t>
                          </a:r>
                          <a:r>
                            <a:rPr lang="en-GB" sz="48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 be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tuples</a:t>
                          </a:r>
                          <a:r>
                            <a:rPr lang="en-CH" sz="4800" dirty="0"/>
                            <a:t>. We call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⋅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INSERT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UPDATE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DELETE</m:t>
                                  </m:r>
                                </m:e>
                              </m:d>
                            </m:oMath>
                          </a14:m>
                          <a:r>
                            <a:rPr lang="en-CH" sz="4800" dirty="0"/>
                            <a:t>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 operation </a:t>
                          </a:r>
                          <a:r>
                            <a:rPr lang="en-CH" sz="48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OP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CH" sz="4800" dirty="0"/>
                            <a:t>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</a:t>
                          </a:r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2114" r="-65" b="-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85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26527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write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𝑊𝑅𝐼𝑇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𝐸𝑀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if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 can be applied to the index and applies it if possible given</a:t>
                          </a:r>
                          <a:r>
                            <a:rPr lang="en-CH" sz="4800" baseline="0" dirty="0"/>
                            <a:t> additional parameters</a:t>
                          </a:r>
                          <a:r>
                            <a:rPr lang="en-CH" sz="4800" dirty="0"/>
                            <a:t>. 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𝑊𝑅𝐼𝑇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𝐸𝑀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𝑡𝑟𝑢𝑒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𝑓𝑎𝑙𝑠𝑒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7094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t="-21277" r="-65" b="-110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BC135-0E6C-B46C-0589-088A51E160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1626250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2FC5-CD36-CC4F-9052-4A60D4D8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 Model and State of an Index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6A3B-A4F1-1F4C-A6B6-DCBBB33F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failure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𝐹𝐴𝐼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𝐿𝑀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the new state of an index given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, the output of the write</a:t>
                          </a:r>
                          <a:r>
                            <a:rPr lang="en-CH" sz="4800" baseline="0" dirty="0"/>
                            <a:t>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CH" sz="4800" dirty="0"/>
                            <a:t> and additional parameters.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𝐹𝐴𝐼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𝐿𝑀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𝐶𝐿𝐸𝐴𝑁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𝐷𝐼𝑅𝑇𝑌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𝑆𝑇𝐴𝐿𝐸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8016" r="-82" b="-125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901105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(Evaluation)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BE0C6B-FDAB-A762-84F4-901CBAE0C6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C3F8AD9-BD69-BA4B-835B-CF7B9EA86243}" type="slidenum">
              <a:rPr lang="en-CH" smtClean="0"/>
              <a:pPr/>
              <a:t>45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6244051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Cottontail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3D21-FFE1-C13C-CD8C-7BD48F96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E38776-47F6-9BD5-66FD-28240346A5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46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9CB0-5B32-09E8-2E99-3BB7874E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Milvus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C094-986F-197A-C639-893543B4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2BD6B-F1BE-15D9-1CA4-128C85F1E9C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437640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273260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9B61D11-20B8-DB25-047B-2E7D8B16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7314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3A011-F3D0-88C9-A61E-5DA318E50D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5001529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6"/>
            <a:ext cx="23145156" cy="1696014"/>
          </a:xfrm>
        </p:spPr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CC08-D5DF-B23B-D576-AFCA62092DCA}"/>
              </a:ext>
            </a:extLst>
          </p:cNvPr>
          <p:cNvSpPr txBox="1"/>
          <p:nvPr/>
        </p:nvSpPr>
        <p:spPr>
          <a:xfrm>
            <a:off x="619421" y="12267378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F647BB3-357E-723E-564D-6835272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00" y="1926000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C7958-3B3E-1475-6DEB-279E6CC81CC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49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640677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 / Similarity Search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971786"/>
                <a:ext cx="10290307" cy="87972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≡</m:t>
                    </m:r>
                  </m:oMath>
                </a14:m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NNS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complex space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not always metric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in… </a:t>
                </a:r>
                <a:r>
                  <a:rPr lang="en-GB" i="1" dirty="0">
                    <a:solidFill>
                      <a:schemeClr val="accent5"/>
                    </a:solidFill>
                  </a:rPr>
                  <a:t>closest</a:t>
                </a:r>
                <a:r>
                  <a:rPr lang="en-GB" dirty="0"/>
                  <a:t> matches, </a:t>
                </a:r>
                <a:r>
                  <a:rPr lang="en-GB" i="1" dirty="0">
                    <a:solidFill>
                      <a:schemeClr val="accent5"/>
                    </a:solidFill>
                  </a:rPr>
                  <a:t>farthest</a:t>
                </a:r>
                <a:r>
                  <a:rPr lang="en-GB" dirty="0"/>
                  <a:t> matches, matches in a </a:t>
                </a:r>
                <a:r>
                  <a:rPr lang="en-GB" i="1" dirty="0">
                    <a:solidFill>
                      <a:schemeClr val="accent5"/>
                    </a:solidFill>
                  </a:rPr>
                  <a:t>range</a:t>
                </a:r>
                <a:r>
                  <a:rPr lang="en-GB" dirty="0"/>
                  <a:t>,…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>
                    <a:sym typeface="Wingdings" pitchFamily="2" charset="2"/>
                  </a:rPr>
                  <a:t>Contribution:</a:t>
                </a:r>
                <a:r>
                  <a:rPr lang="en-GB" dirty="0">
                    <a:sym typeface="Wingdings" pitchFamily="2" charset="2"/>
                  </a:rPr>
                  <a:t> More flexible query model</a:t>
                </a:r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971786"/>
                <a:ext cx="10290307" cy="8797280"/>
              </a:xfrm>
              <a:prstGeom prst="rect">
                <a:avLst/>
              </a:prstGeom>
              <a:blipFill>
                <a:blip r:embed="rId2"/>
                <a:stretch>
                  <a:fillRect l="-2219" b="-20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3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90E3C-E8C8-1E54-6120-A5E490E7A7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5" grpId="0" animBg="1"/>
      <p:bldP spid="35" grpId="1" animBg="1"/>
      <p:bldP spid="61" grpId="0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875E-2B21-EEB8-20B2-F99E8124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(Idealised Case)</a:t>
            </a: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37408697-A211-C28A-C8E2-CB109E7B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662E78F4-9A8F-266F-D7C0-BFDF19B99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E481A-D568-A0E5-42D0-A68D87AF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2FC2C9-19DF-AFA6-D1D0-AD28AD002295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743029-36DD-D25A-D396-52BF9C75FC04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D8C70D-E34B-82F4-19C3-8B8D4EA8DC25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40C6B4-A31D-7455-14EF-D4B069155A64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EB31D6-EB16-DD37-86F0-FBCDEC446412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B2E7942C-9E13-DF5E-042A-00A5B8B61C95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6B1019-1A54-5018-6ED0-59676C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171" y="8548394"/>
            <a:ext cx="2534654" cy="1900989"/>
          </a:xfrm>
          <a:prstGeom prst="rect">
            <a:avLst/>
          </a:prstGeom>
        </p:spPr>
      </p:pic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299713DE-8DC9-2C61-502F-4E2085F72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2A336992-5536-7A00-95AA-063997E291E5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C946FC-E761-6D49-343C-DF781755C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5122" y="3493684"/>
            <a:ext cx="2509078" cy="18818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3B4EC2-8745-8418-43B6-7FBFACC2CD09}"/>
              </a:ext>
            </a:extLst>
          </p:cNvPr>
          <p:cNvSpPr txBox="1"/>
          <p:nvPr/>
        </p:nvSpPr>
        <p:spPr>
          <a:xfrm>
            <a:off x="16828882" y="9377238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32829-DEA3-EEFD-7446-C23EE0E233DD}"/>
              </a:ext>
            </a:extLst>
          </p:cNvPr>
          <p:cNvSpPr txBox="1"/>
          <p:nvPr/>
        </p:nvSpPr>
        <p:spPr>
          <a:xfrm>
            <a:off x="1197283" y="9623515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User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33" name="Picture 32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AE0AE0A-E5EA-4B44-1388-4FD46CCC16B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35" name="Picture 34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AFFCDB0-016C-346B-7F88-5866CF12BE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37" name="Picture 3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C84B9A2-53A5-4590-073E-3950D0776CE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39" name="Picture 3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5D15962E-492A-DFCA-E027-ECA32E05D3A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43" name="Picture 42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D8AA4C8-67D6-54F6-8297-882A592C1A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CEDADD-1BD5-31C1-CF4B-45B04D52B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46" name="Picture 4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0794CEA7-6139-53C5-99B0-310516A2E5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D453D3-8B30-C715-D309-723C6BD49296}"/>
              </a:ext>
            </a:extLst>
          </p:cNvPr>
          <p:cNvSpPr txBox="1"/>
          <p:nvPr/>
        </p:nvSpPr>
        <p:spPr>
          <a:xfrm>
            <a:off x="20216914" y="9586029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49" name="Picture 48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6FFBCD5D-CF54-F27B-AA2F-B84D18E1F5F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51" name="Picture 5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79E27F3-1035-A17D-C442-D8DB12C6D93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287B1043-0461-6A19-F1C3-773B682AC4E8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C5187-C5DD-EE45-2705-8144497723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50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93697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D3A7-122A-164C-7D2E-B3FCF337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F249F44F-E9C3-D557-104F-1BE0900D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0397D733-3631-A8EA-B12C-7B2A5F10B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0E9B1-183E-E26B-6504-C813523E1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5E3B25-4969-2474-0220-9B1286D9263B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0153BB-5F19-96A7-38C5-A137DDE6B542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D24F38-88AC-95A2-9E6F-A1B9433B0920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4B4D77-77CA-1F46-60CC-A50DD95B0EBC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C00CAE-614F-9532-8B73-D0488A63DAD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92EECF4-A918-38A0-BDC3-DA509E468D1C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7C1EC06A-9E4D-F73E-5427-F37EF6EB9196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28389-1986-C247-D019-B03FBF288167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26" name="Picture 25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A7D41C6-73C8-F01F-8734-3FEDA15E29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27" name="Picture 26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C2F1E63C-F7EA-BC7A-F44D-5FAD67D5B0D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28" name="Picture 27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9298F029-B65D-9F55-7BAC-D24A26E0C52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EBAFD54-1F93-87E3-2EB7-2F0E716C717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30" name="Picture 29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2EE405C-2C40-678D-7599-19CCC22193C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C3E3BF-E023-2C22-B364-9A7833196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32" name="Picture 31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5AE51ED8-27F1-3575-001F-AEEE67C77DF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13A77D-AD1D-AE5B-713A-4D6E2A01F137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34" name="Picture 33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CB65352-F7F6-2D34-34D4-8F4F970916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35" name="Picture 34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E839B39-86B2-7BF9-A888-7B4248CD52C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001DDE-D823-8D52-4E05-5C0E87485E5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9556" y="3453850"/>
            <a:ext cx="1966215" cy="1966215"/>
          </a:xfrm>
          <a:prstGeom prst="rect">
            <a:avLst/>
          </a:prstGeom>
        </p:spPr>
      </p:pic>
      <p:pic>
        <p:nvPicPr>
          <p:cNvPr id="37" name="Picture 4" descr="Grumpy Cat's Death Marks the End of the Joyful Internet | WIRED">
            <a:extLst>
              <a:ext uri="{FF2B5EF4-FFF2-40B4-BE49-F238E27FC236}">
                <a16:creationId xmlns:a16="http://schemas.microsoft.com/office/drawing/2014/main" id="{B7126620-BEDE-F849-801C-D73FC849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419" y="8864842"/>
            <a:ext cx="1290147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2C5786E-6F1A-27A9-BA8E-D8F1FBE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3608" y="8823779"/>
            <a:ext cx="858535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 descr="Badge Cross with solid fill">
            <a:extLst>
              <a:ext uri="{FF2B5EF4-FFF2-40B4-BE49-F238E27FC236}">
                <a16:creationId xmlns:a16="http://schemas.microsoft.com/office/drawing/2014/main" id="{7D416F52-A1AA-4320-A74C-0256786C5D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EB58B-1008-0FEE-CC85-97AE1A5A554D}"/>
              </a:ext>
            </a:extLst>
          </p:cNvPr>
          <p:cNvSpPr txBox="1"/>
          <p:nvPr/>
        </p:nvSpPr>
        <p:spPr>
          <a:xfrm>
            <a:off x="10375187" y="8979693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FF4728A-D890-3265-1CCC-1A65C82710F6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E3791-7F47-6AEB-E67F-08E4A485E89B}"/>
              </a:ext>
            </a:extLst>
          </p:cNvPr>
          <p:cNvSpPr txBox="1"/>
          <p:nvPr/>
        </p:nvSpPr>
        <p:spPr>
          <a:xfrm>
            <a:off x="12427046" y="2747239"/>
            <a:ext cx="226504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Sketch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E8112-E080-B959-9AAC-619393827057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C586B1-68BE-7FDA-F7A7-990196B97FDD}"/>
              </a:ext>
            </a:extLst>
          </p:cNvPr>
          <p:cNvCxnSpPr>
            <a:cxnSpLocks/>
          </p:cNvCxnSpPr>
          <p:nvPr/>
        </p:nvCxnSpPr>
        <p:spPr>
          <a:xfrm flipH="1">
            <a:off x="4554565" y="9775895"/>
            <a:ext cx="31114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7A300D-D8A6-938B-DDBD-5E8D850A713C}"/>
              </a:ext>
            </a:extLst>
          </p:cNvPr>
          <p:cNvSpPr txBox="1"/>
          <p:nvPr/>
        </p:nvSpPr>
        <p:spPr>
          <a:xfrm>
            <a:off x="4982505" y="9900488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Exploration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46525-8265-613C-AE03-FCC43CEF25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51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39816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41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26D8-5E3C-2B99-4D6C-03E130C2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502A9769-9BC0-211E-25A4-FF23E2F4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90AB7F5E-3F33-CACD-81C6-7C97EDD9F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60A1E-D46B-0DBB-8227-0AF51F8FB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7E891B-4DC1-7EAE-7FA2-E71A349758B4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E3C49C-D3B6-DFC4-E4F5-586452EB65E9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C3FBA6-FDD3-AE5F-38A5-5B39A7D903F3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56B1B7-27E3-1F56-2463-793C57247687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AEA438-A028-9CBB-4952-9A92AC8EAB0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F63E85F7-3BA9-9E0B-CD6B-934D20B6A194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6667A49-84F6-FB34-EF36-BBF0BE8707B0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331F6-A3CB-A0BF-6603-14911B40B9F1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6C9CE9D-256B-18F8-53A3-9B752B8BDC9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B4949C48-F1E4-812F-B9E7-3BA8F757874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C3BA9DA1-51A4-E084-59D9-E98A19229CF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F375DC0B-C0BF-D043-B315-D11680A3FAF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F65AD9C-ADDA-DADA-86CF-BFE22046AAD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7A33D-D391-460C-A6D0-61FD3E578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0896F7F-9FAD-1C52-F7AA-30FC4A29957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1FAB0E-C057-902B-FFE5-85399ED7EED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17774BA9-C52E-4860-A6BB-87FD4DC5834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25BD0B08-040B-355E-2B43-F05D1B726F2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27" name="Graphic 26" descr="Badge Cross with solid fill">
            <a:extLst>
              <a:ext uri="{FF2B5EF4-FFF2-40B4-BE49-F238E27FC236}">
                <a16:creationId xmlns:a16="http://schemas.microsoft.com/office/drawing/2014/main" id="{1AA1DA85-6D2F-EA21-9324-749659C137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45A29077-1307-04B6-F052-443A9F65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2406" y="3479851"/>
            <a:ext cx="1252544" cy="18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DDE88D72-1100-2087-7A2E-AFB06C6643F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216" y="8948679"/>
            <a:ext cx="882861" cy="1177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3A145A-CB6E-5DE3-647F-6758A29D8D8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856" y="9020176"/>
            <a:ext cx="1196472" cy="897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E17394-B6C1-2E11-7983-C400449D3ABF}"/>
              </a:ext>
            </a:extLst>
          </p:cNvPr>
          <p:cNvSpPr txBox="1"/>
          <p:nvPr/>
        </p:nvSpPr>
        <p:spPr>
          <a:xfrm>
            <a:off x="10062715" y="9101887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12EDE27-EBB7-5C10-676A-89DA1A881164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2DEEB-962C-1395-CB51-4A6E4C4DD1A9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193D8-2E93-6674-7747-FC926F351874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8E20522-7D48-ECC7-E157-AF619A313F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52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87523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FE20-EC96-E821-30F5-22F3B955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B73F404A-5F08-A7D6-F6F1-9B52E3F5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CF0629CB-DAF3-A67D-C349-BE1D7637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0FB3C-F68F-68A2-4329-A8CFDBB46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DDC24F-C83A-7D8F-C92A-7A1A6DC6CD8E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52A17-DA68-CEF1-FE5A-A09684364A83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128BDA-80AC-42B6-B712-2A5E0A5F6551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81B144-6170-10B3-93F1-F73268CD4E92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B1AA15-39E2-883E-67E3-F018FAFAA4FB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A85C10F8-A282-CB3F-D256-5348A416A267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9EFD133-AFA2-9736-C7CB-181BACB9182B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5780E-B933-9D07-1823-6ED33A991EC5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E3248E0E-009E-507A-872D-03AC2C32CF0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24A8D9A1-810F-37A6-F99A-E0C5A3D55F3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0101A735-F228-BA7E-FEC7-4104232643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D63AB26-9648-B525-C78F-0AEDA319555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A7374099-8FF6-36F4-A0E5-6FC4E776BF1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58AFF7-1A57-E1FA-B45B-F4EEA957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B905D5CA-5F82-CEE3-4EF6-3AA746B92BD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453102-A31A-C0BB-3810-A221F661329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D62B248D-7BD2-56DD-9614-5393B955E4C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53815AB1-B7DA-DE46-F318-5E487DD5568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4999F0-A0F9-7287-E33C-51FD449A069B}"/>
              </a:ext>
            </a:extLst>
          </p:cNvPr>
          <p:cNvSpPr txBox="1"/>
          <p:nvPr/>
        </p:nvSpPr>
        <p:spPr>
          <a:xfrm>
            <a:off x="10202370" y="9111696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84CE13-6DA2-54E4-7317-74BD081E766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7251" y="3616745"/>
            <a:ext cx="2102854" cy="15771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A7CF78-B0ED-686F-9A8C-5AE16CF4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689" y="9030353"/>
            <a:ext cx="1481803" cy="11113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F2F634-B1CF-791C-6341-6D367254B8A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58" y="9046108"/>
            <a:ext cx="1481803" cy="1111352"/>
          </a:xfrm>
          <a:prstGeom prst="rect">
            <a:avLst/>
          </a:prstGeom>
        </p:spPr>
      </p:pic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52ED5E86-6A55-8B48-AA66-33838C58F1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floor, indoor, cat, mammal&#10;&#10;Description automatically generated">
            <a:extLst>
              <a:ext uri="{FF2B5EF4-FFF2-40B4-BE49-F238E27FC236}">
                <a16:creationId xmlns:a16="http://schemas.microsoft.com/office/drawing/2014/main" id="{6981FF17-41A8-DB9E-0B0B-010AA58B12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0230" y="10203264"/>
            <a:ext cx="1119591" cy="1119591"/>
          </a:xfrm>
          <a:prstGeom prst="rect">
            <a:avLst/>
          </a:prstGeom>
        </p:spPr>
      </p:pic>
      <p:pic>
        <p:nvPicPr>
          <p:cNvPr id="39" name="Picture 38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5E4A5ECF-A468-1EBD-8EB8-76F3B948D6C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575317" y="3135675"/>
            <a:ext cx="1205381" cy="9040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E1865-BDBB-071D-BA5D-2DBF7783D3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252932" y="2885949"/>
            <a:ext cx="820786" cy="109164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3440D8-FAAB-676A-B7F8-B688459EDB5B}"/>
              </a:ext>
            </a:extLst>
          </p:cNvPr>
          <p:cNvCxnSpPr>
            <a:cxnSpLocks/>
          </p:cNvCxnSpPr>
          <p:nvPr/>
        </p:nvCxnSpPr>
        <p:spPr>
          <a:xfrm flipH="1" flipV="1">
            <a:off x="21733982" y="8098798"/>
            <a:ext cx="1896043" cy="1958327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7D8190-21BC-21FF-9F0B-75689B2C410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0663325" y="3977595"/>
            <a:ext cx="561523" cy="114038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120562-5470-4084-7BF2-A808133D6305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22877119" y="4190384"/>
            <a:ext cx="300889" cy="135171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BC157750-5E89-4B73-3336-EAD48D7EAA4A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E6C4-ABE9-66B1-5D6A-4C8CBD662C84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B4C25-222D-B4AC-6367-E132F5B975C5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8CB51F4-4F1D-B7FE-577E-F43B29721C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53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0621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</p:cNvCxnSpPr>
          <p:nvPr/>
        </p:nvCxnSpPr>
        <p:spPr>
          <a:xfrm flipV="1">
            <a:off x="15787014" y="8505304"/>
            <a:ext cx="5537175" cy="754744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 / </a:t>
            </a:r>
            <a:r>
              <a:rPr lang="en-GB" sz="3600" dirty="0" err="1">
                <a:solidFill>
                  <a:schemeClr val="bg2"/>
                </a:solidFill>
              </a:rPr>
              <a:t>Staticity</a:t>
            </a:r>
            <a:r>
              <a:rPr lang="en-GB" sz="3600" dirty="0">
                <a:solidFill>
                  <a:schemeClr val="bg2"/>
                </a:solidFill>
              </a:rPr>
              <a:t> of Data Collections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971787"/>
            <a:ext cx="10290307" cy="8797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</a:t>
            </a:r>
            <a:r>
              <a:rPr lang="en-GB" b="1" dirty="0"/>
              <a:t>Do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</a:t>
            </a:r>
            <a:r>
              <a:rPr lang="en-GB" b="1" dirty="0"/>
              <a:t>N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(ingest vs. search)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 structures can be prepared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</a:t>
            </a:r>
            <a:br>
              <a:rPr lang="en-GB" dirty="0"/>
            </a:br>
            <a:r>
              <a:rPr lang="en-GB" dirty="0"/>
              <a:t>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Concurrent writes and reads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High-Dimensional indexes must cope with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ym typeface="Wingdings" pitchFamily="2" charset="2"/>
              </a:rPr>
              <a:t>Contribution: </a:t>
            </a:r>
            <a:r>
              <a:rPr lang="en-GB" dirty="0">
                <a:sym typeface="Wingdings" pitchFamily="2" charset="2"/>
              </a:rPr>
              <a:t>System-level mechanisms to allow for incremental changes to indexes.</a:t>
            </a:r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7290422" y="8922367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8688766" y="8997492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C0CD0-814D-C424-B75E-29B57E2824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6</a:t>
            </a:fld>
            <a:endParaRPr lang="en-CH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97E21B34-90D9-B3E8-7B85-907B04DF7AE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5787014" y="8486439"/>
            <a:ext cx="5604927" cy="1654090"/>
          </a:xfrm>
          <a:prstGeom prst="bentConnector2">
            <a:avLst/>
          </a:prstGeom>
          <a:noFill/>
          <a:ln w="19050" cap="flat">
            <a:solidFill>
              <a:schemeClr val="accent6"/>
            </a:solidFill>
            <a:prstDash val="dash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B815A1-6113-37D8-A773-D2C524A5F22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6428" y="9120939"/>
            <a:ext cx="2508858" cy="1234767"/>
          </a:xfrm>
          <a:prstGeom prst="rect">
            <a:avLst/>
          </a:prstGeom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9291588-5E64-992F-8BCB-ECF8D83F68E5}"/>
              </a:ext>
            </a:extLst>
          </p:cNvPr>
          <p:cNvSpPr/>
          <p:nvPr/>
        </p:nvSpPr>
        <p:spPr>
          <a:xfrm>
            <a:off x="17613763" y="9762412"/>
            <a:ext cx="1398344" cy="6753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101B7CF-671E-3BBB-3383-1620B146152D}"/>
              </a:ext>
            </a:extLst>
          </p:cNvPr>
          <p:cNvSpPr/>
          <p:nvPr/>
        </p:nvSpPr>
        <p:spPr>
          <a:xfrm>
            <a:off x="17381124" y="5389992"/>
            <a:ext cx="172168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 / Workloads Known in Advance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349428"/>
            <a:ext cx="10290307" cy="87972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Pre-determined Workloads</a:t>
            </a:r>
            <a:r>
              <a:rPr lang="en-GB" b="1" dirty="0"/>
              <a:t>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System optimised for a type of workload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vector, distance, index)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may vary </a:t>
            </a:r>
            <a:br>
              <a:rPr lang="en-GB" dirty="0"/>
            </a:br>
            <a:r>
              <a:rPr lang="en-GB" dirty="0"/>
              <a:t>(exploration search axis [1])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Applications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>
                <a:sym typeface="Wingdings" pitchFamily="2" charset="2"/>
              </a:rPr>
              <a:t>Contribution: </a:t>
            </a:r>
            <a:r>
              <a:rPr lang="en-GB" dirty="0">
                <a:sym typeface="Wingdings" pitchFamily="2" charset="2"/>
              </a:rPr>
              <a:t>Planning approach to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3F72-7556-B583-E02E-9B2F8156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231" y="6351569"/>
            <a:ext cx="10761451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0BD2-027F-E63A-6BA6-E1D88BAD78F3}"/>
              </a:ext>
            </a:extLst>
          </p:cNvPr>
          <p:cNvSpPr txBox="1"/>
          <p:nvPr/>
        </p:nvSpPr>
        <p:spPr>
          <a:xfrm>
            <a:off x="12026685" y="12216216"/>
            <a:ext cx="11737892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[1]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Zahàlka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Towards Interactive, Intelligent and Integrated Multimedia Analytics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61C2D-D3E9-EF2C-C832-A9307F3BFD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7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1005799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query model </a:t>
            </a:r>
            <a:r>
              <a:rPr lang="en-GB" dirty="0"/>
              <a:t>that integrates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into the </a:t>
            </a:r>
            <a:r>
              <a:rPr lang="en-GB" i="1" dirty="0">
                <a:solidFill>
                  <a:schemeClr val="accent5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with the aim to maintain the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and to allow for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for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 that takes the </a:t>
            </a:r>
            <a:r>
              <a:rPr lang="en-GB" i="1" dirty="0">
                <a:solidFill>
                  <a:schemeClr val="accent5"/>
                </a:solidFill>
              </a:rPr>
              <a:t>expected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desired quality</a:t>
            </a:r>
            <a:r>
              <a:rPr lang="en-GB" dirty="0">
                <a:solidFill>
                  <a:schemeClr val="tx1"/>
                </a:solidFill>
              </a:rPr>
              <a:t> of results into account, in addition to traditional metrics (e.g., IO or CPU cost)</a:t>
            </a:r>
            <a:endParaRPr lang="en-GB" i="1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i="1" dirty="0">
                <a:solidFill>
                  <a:schemeClr val="accent5"/>
                </a:solidFill>
              </a:rPr>
              <a:t>storage-, write- and failure model </a:t>
            </a:r>
            <a:r>
              <a:rPr lang="en-GB" dirty="0">
                <a:solidFill>
                  <a:schemeClr val="tx1"/>
                </a:solidFill>
              </a:rPr>
              <a:t>for maintaining high-dimensional </a:t>
            </a:r>
            <a:r>
              <a:rPr lang="en-GB" i="1" dirty="0">
                <a:solidFill>
                  <a:schemeClr val="accent5"/>
                </a:solidFill>
              </a:rPr>
              <a:t>index structures </a:t>
            </a:r>
            <a:r>
              <a:rPr lang="en-GB" dirty="0">
                <a:solidFill>
                  <a:schemeClr val="tx1"/>
                </a:solidFill>
              </a:rPr>
              <a:t>in the face of </a:t>
            </a:r>
            <a:r>
              <a:rPr lang="en-GB" i="1" dirty="0">
                <a:solidFill>
                  <a:schemeClr val="accent5"/>
                </a:solidFill>
              </a:rPr>
              <a:t>changing</a:t>
            </a:r>
            <a:r>
              <a:rPr lang="en-GB" dirty="0">
                <a:solidFill>
                  <a:schemeClr val="tx1"/>
                </a:solidFill>
              </a:rPr>
              <a:t> data.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tx1"/>
                </a:solidFill>
              </a:rPr>
              <a:t> called </a:t>
            </a:r>
            <a:r>
              <a:rPr lang="en-GB" i="1" dirty="0">
                <a:solidFill>
                  <a:schemeClr val="accent5"/>
                </a:solidFill>
              </a:rPr>
              <a:t>Cottontail DB </a:t>
            </a:r>
            <a:r>
              <a:rPr lang="en-GB" dirty="0"/>
              <a:t>using the aforementioned models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demonstrating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the </a:t>
            </a:r>
            <a:r>
              <a:rPr lang="en-GB" i="1" dirty="0">
                <a:solidFill>
                  <a:schemeClr val="accent5"/>
                </a:solidFill>
              </a:rPr>
              <a:t>models</a:t>
            </a:r>
            <a:r>
              <a:rPr lang="en-GB" dirty="0">
                <a:solidFill>
                  <a:schemeClr val="tx1"/>
                </a:solidFill>
              </a:rPr>
              <a:t> and the </a:t>
            </a:r>
            <a:r>
              <a:rPr lang="en-GB" i="1" dirty="0">
                <a:solidFill>
                  <a:schemeClr val="accent5"/>
                </a:solidFill>
              </a:rPr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B450A-6E71-EB9F-088A-99C7D0FD6F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8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D97FDF-5569-87D0-8460-7218885B5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H" dirty="0"/>
            </a:br>
            <a:r>
              <a:rPr lang="en-CH" dirty="0"/>
              <a:t>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BDDC7-0AB2-F9B4-E74F-8A1DFF297A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D5FB6193-364F-184C-B98E-ACD6E3C46BAD}" type="slidenum">
              <a:rPr lang="en-CH" smtClean="0"/>
              <a:pPr/>
              <a:t>9</a:t>
            </a:fld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788431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4778</TotalTime>
  <Words>3969</Words>
  <Application>Microsoft Macintosh PowerPoint</Application>
  <PresentationFormat>Custom</PresentationFormat>
  <Paragraphs>675</Paragraphs>
  <Slides>53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Multimedia Data</vt:lpstr>
      <vt:lpstr>Data Management in Multimedia Analytics</vt:lpstr>
      <vt:lpstr>Challenging the Status Quo in Multimedia Data Management Assumption 1 / Similarity Search</vt:lpstr>
      <vt:lpstr>Challenging the Status Quo in Multimedia Data Management Assumption 2 / Staticity of Data Collections</vt:lpstr>
      <vt:lpstr>Challenging the Status Quo in Multimedia Data Management Assumption 3 / Workloads Known in Advance</vt:lpstr>
      <vt:lpstr>Contributions of this Thesis</vt:lpstr>
      <vt:lpstr> Contributions</vt:lpstr>
      <vt:lpstr>A Relational Model to Accommodate Proximity Based Queries Outline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A Relational Model to Accommodate Proximity Based Queries Planning and Optimising the Query</vt:lpstr>
      <vt:lpstr>A Cost Model for Results Quality Outline</vt:lpstr>
      <vt:lpstr>A Cost Model for Results Quality Comparing Two Execution Plans</vt:lpstr>
      <vt:lpstr>High-Dimensional Index Maintenance Outline</vt:lpstr>
      <vt:lpstr>High-Dimensional Index Maintenance Example: Write Model for a VA file [1]</vt:lpstr>
      <vt:lpstr>Putting Everything Together: Cottontail DB Overview</vt:lpstr>
      <vt:lpstr>Putting Everything Together: Cottontail DB Architecture</vt:lpstr>
      <vt:lpstr> Evaluation</vt:lpstr>
      <vt:lpstr>Evaluation Overview</vt:lpstr>
      <vt:lpstr>Evaluation: Query Model and the Effect of Cost Setup</vt:lpstr>
      <vt:lpstr>Evaluation: Query Model and the Effect of Cost Results</vt:lpstr>
      <vt:lpstr>Evaluation: Query Model and the Effect of Cost Results</vt:lpstr>
      <vt:lpstr>Evaluation: Query Model and the Effect of Cost Discussion</vt:lpstr>
      <vt:lpstr>Evaluation: Query Model and the Effect of Cost Discussion</vt:lpstr>
      <vt:lpstr>Evaluation: High-Dimensional Index Maintenance Setup</vt:lpstr>
      <vt:lpstr>Evaluation: High-Dimensional Index Maintenance Results (VAF Index)</vt:lpstr>
      <vt:lpstr>Evaluation: High-Dimensional Index Maintenance Results (VAF Index)</vt:lpstr>
      <vt:lpstr>Evaluation: High-Dimensional Index Maintenance Discussion</vt:lpstr>
      <vt:lpstr> Conclusion and Outlook</vt:lpstr>
      <vt:lpstr>Conclusion</vt:lpstr>
      <vt:lpstr>Future Work</vt:lpstr>
      <vt:lpstr>Thank you!  Questions?</vt:lpstr>
      <vt:lpstr>PowerPoint Presentation</vt:lpstr>
      <vt:lpstr>State of the Art in Multimedia Retrieval Systems</vt:lpstr>
      <vt:lpstr>Relational Algebra Extensions Extended Projection</vt:lpstr>
      <vt:lpstr>Relational Algebra Extensions Ranked Relations and Order</vt:lpstr>
      <vt:lpstr>Relational Algebra s,k-selection</vt:lpstr>
      <vt:lpstr>Expressing Proximity Based Queries</vt:lpstr>
      <vt:lpstr>High-Dimensional Indexes and Rel. Alg. Extension</vt:lpstr>
      <vt:lpstr>High-Dimensional Indexes and Rel. Alg. Extension</vt:lpstr>
      <vt:lpstr>Write Model of an Index</vt:lpstr>
      <vt:lpstr>Failure Model and State of an Index</vt:lpstr>
      <vt:lpstr>PowerPoint Presentation</vt:lpstr>
      <vt:lpstr>Evaluation: Milvus vs. Cottontail DB Results: Cottontail DB</vt:lpstr>
      <vt:lpstr>Evaluation: Milvus vs. Cottontail DB Results: Milvus </vt:lpstr>
      <vt:lpstr>Evaluation: The Effect of Changing Data Results (VAF Index)</vt:lpstr>
      <vt:lpstr>Evaluation: The Effect of Changing Data Results (VAF Index)</vt:lpstr>
      <vt:lpstr>Motivation: Working with Multimedia Data Collections (Idealised Case)</vt:lpstr>
      <vt:lpstr>Motivation: Working with Multimedia Data Collections (Actual Case)</vt:lpstr>
      <vt:lpstr>Motivation: Working with Multimedia Data Collections (Actual Case)</vt:lpstr>
      <vt:lpstr>Motivation: Working with Multimedia Data Collections (Actual Case)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219</cp:revision>
  <dcterms:modified xsi:type="dcterms:W3CDTF">2022-11-21T14:56:05Z</dcterms:modified>
</cp:coreProperties>
</file>